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30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309" r:id="rId16"/>
    <p:sldId id="277" r:id="rId17"/>
    <p:sldId id="278" r:id="rId18"/>
    <p:sldId id="279" r:id="rId19"/>
    <p:sldId id="280" r:id="rId20"/>
    <p:sldId id="281" r:id="rId21"/>
    <p:sldId id="310" r:id="rId22"/>
    <p:sldId id="282" r:id="rId23"/>
    <p:sldId id="283" r:id="rId24"/>
    <p:sldId id="284" r:id="rId25"/>
    <p:sldId id="30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04" r:id="rId34"/>
    <p:sldId id="305" r:id="rId35"/>
    <p:sldId id="295" r:id="rId36"/>
    <p:sldId id="306" r:id="rId37"/>
    <p:sldId id="297" r:id="rId38"/>
    <p:sldId id="298" r:id="rId39"/>
    <p:sldId id="299" r:id="rId40"/>
    <p:sldId id="301" r:id="rId41"/>
    <p:sldId id="308" r:id="rId42"/>
    <p:sldId id="311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3FE34-474A-304D-9162-03EE78BFAF2D}">
          <p14:sldIdLst>
            <p14:sldId id="256"/>
            <p14:sldId id="257"/>
            <p14:sldId id="258"/>
            <p14:sldId id="259"/>
            <p14:sldId id="307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277"/>
            <p14:sldId id="278"/>
            <p14:sldId id="279"/>
            <p14:sldId id="280"/>
            <p14:sldId id="281"/>
            <p14:sldId id="310"/>
            <p14:sldId id="282"/>
            <p14:sldId id="283"/>
            <p14:sldId id="284"/>
            <p14:sldId id="303"/>
            <p14:sldId id="285"/>
            <p14:sldId id="286"/>
            <p14:sldId id="287"/>
            <p14:sldId id="288"/>
            <p14:sldId id="289"/>
            <p14:sldId id="290"/>
            <p14:sldId id="291"/>
            <p14:sldId id="304"/>
            <p14:sldId id="305"/>
            <p14:sldId id="295"/>
            <p14:sldId id="306"/>
            <p14:sldId id="297"/>
            <p14:sldId id="298"/>
            <p14:sldId id="299"/>
            <p14:sldId id="301"/>
            <p14:sldId id="308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7933C"/>
    <a:srgbClr val="4F81BD"/>
    <a:srgbClr val="00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6348" autoAdjust="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5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97876-1FAE-6E48-947A-66E65377F530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A9935-8F4E-9440-A24E-748CE89AB5CD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Sabe</a:t>
          </a:r>
          <a:endParaRPr lang="en-US" sz="4000" dirty="0">
            <a:latin typeface="Calibri"/>
            <a:cs typeface="Calibri"/>
          </a:endParaRPr>
        </a:p>
      </dgm:t>
    </dgm:pt>
    <dgm:pt modelId="{7703385D-A5AE-F04C-A5E4-F228779134E6}" type="parTrans" cxnId="{2C0A99BF-24E8-154E-B3A3-54D695ABCAB2}">
      <dgm:prSet/>
      <dgm:spPr/>
      <dgm:t>
        <a:bodyPr/>
        <a:lstStyle/>
        <a:p>
          <a:endParaRPr lang="en-US"/>
        </a:p>
      </dgm:t>
    </dgm:pt>
    <dgm:pt modelId="{746A7B0E-9EA9-FB4A-91A1-8B250DB5829B}" type="sibTrans" cxnId="{2C0A99BF-24E8-154E-B3A3-54D695ABCAB2}">
      <dgm:prSet/>
      <dgm:spPr/>
      <dgm:t>
        <a:bodyPr/>
        <a:lstStyle/>
        <a:p>
          <a:endParaRPr lang="en-US"/>
        </a:p>
      </dgm:t>
    </dgm:pt>
    <dgm:pt modelId="{2FAE0930-BE1E-FE4F-BE28-7EB12DC3CE21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smtClean="0">
              <a:latin typeface="Calibri"/>
              <a:cs typeface="Calibri"/>
            </a:rPr>
            <a:t>Tem</a:t>
          </a:r>
          <a:endParaRPr lang="en-US" sz="4000" dirty="0">
            <a:latin typeface="Calibri"/>
            <a:cs typeface="Calibri"/>
          </a:endParaRPr>
        </a:p>
      </dgm:t>
    </dgm:pt>
    <dgm:pt modelId="{1B4EF65C-78F8-C64F-AC5C-6EA72A673B02}" type="parTrans" cxnId="{D60C13AE-B4BF-4340-8E42-FC3117961F68}">
      <dgm:prSet/>
      <dgm:spPr/>
      <dgm:t>
        <a:bodyPr/>
        <a:lstStyle/>
        <a:p>
          <a:endParaRPr lang="en-US"/>
        </a:p>
      </dgm:t>
    </dgm:pt>
    <dgm:pt modelId="{0AD1F375-FAAA-7B4A-99E6-A69BE60BCB0E}" type="sibTrans" cxnId="{D60C13AE-B4BF-4340-8E42-FC3117961F68}">
      <dgm:prSet/>
      <dgm:spPr/>
      <dgm:t>
        <a:bodyPr/>
        <a:lstStyle/>
        <a:p>
          <a:endParaRPr lang="en-US"/>
        </a:p>
      </dgm:t>
    </dgm:pt>
    <dgm:pt modelId="{8A956626-D5DC-ED4C-85C4-677AD8083E64}">
      <dgm:prSet phldrT="[Text]" custT="1"/>
      <dgm:spPr>
        <a:solidFill>
          <a:srgbClr val="4F81BD"/>
        </a:solidFill>
      </dgm:spPr>
      <dgm:t>
        <a:bodyPr/>
        <a:lstStyle/>
        <a:p>
          <a:r>
            <a:rPr lang="en-US" sz="4000" dirty="0" err="1" smtClean="0">
              <a:latin typeface="Calibri"/>
              <a:cs typeface="Calibri"/>
            </a:rPr>
            <a:t>É</a:t>
          </a:r>
          <a:endParaRPr lang="en-US" sz="4000" dirty="0">
            <a:latin typeface="Calibri"/>
            <a:cs typeface="Calibri"/>
          </a:endParaRPr>
        </a:p>
      </dgm:t>
    </dgm:pt>
    <dgm:pt modelId="{CFEFD7C7-F2A9-ED47-B619-3DA62BD79774}" type="parTrans" cxnId="{AB0E5A65-1859-6A4D-B3D6-C9412112F6C4}">
      <dgm:prSet/>
      <dgm:spPr/>
      <dgm:t>
        <a:bodyPr/>
        <a:lstStyle/>
        <a:p>
          <a:endParaRPr lang="en-US"/>
        </a:p>
      </dgm:t>
    </dgm:pt>
    <dgm:pt modelId="{67C152B6-C675-2A48-810A-5F98761627B2}" type="sibTrans" cxnId="{AB0E5A65-1859-6A4D-B3D6-C9412112F6C4}">
      <dgm:prSet/>
      <dgm:spPr/>
      <dgm:t>
        <a:bodyPr/>
        <a:lstStyle/>
        <a:p>
          <a:endParaRPr lang="en-US"/>
        </a:p>
      </dgm:t>
    </dgm:pt>
    <dgm:pt modelId="{F59A3D88-7B36-D840-8662-DE1533031F64}" type="pres">
      <dgm:prSet presAssocID="{63797876-1FAE-6E48-947A-66E65377F530}" presName="cycle" presStyleCnt="0">
        <dgm:presLayoutVars>
          <dgm:dir/>
          <dgm:resizeHandles val="exact"/>
        </dgm:presLayoutVars>
      </dgm:prSet>
      <dgm:spPr/>
    </dgm:pt>
    <dgm:pt modelId="{71025EFC-7B20-C249-A62E-13B2E92871EC}" type="pres">
      <dgm:prSet presAssocID="{341A9935-8F4E-9440-A24E-748CE89AB5CD}" presName="node" presStyleLbl="node1" presStyleIdx="0" presStyleCnt="3">
        <dgm:presLayoutVars>
          <dgm:bulletEnabled val="1"/>
        </dgm:presLayoutVars>
      </dgm:prSet>
      <dgm:spPr/>
    </dgm:pt>
    <dgm:pt modelId="{D40E2FD8-3E07-3948-BF14-968373D736FF}" type="pres">
      <dgm:prSet presAssocID="{341A9935-8F4E-9440-A24E-748CE89AB5CD}" presName="spNode" presStyleCnt="0"/>
      <dgm:spPr/>
    </dgm:pt>
    <dgm:pt modelId="{9219F7CC-A05F-BB47-A738-A68CC56D7C9E}" type="pres">
      <dgm:prSet presAssocID="{746A7B0E-9EA9-FB4A-91A1-8B250DB5829B}" presName="sibTrans" presStyleLbl="sibTrans1D1" presStyleIdx="0" presStyleCnt="3"/>
      <dgm:spPr/>
    </dgm:pt>
    <dgm:pt modelId="{24D2C34D-19EF-0F42-9B5E-6C4200A7A175}" type="pres">
      <dgm:prSet presAssocID="{2FAE0930-BE1E-FE4F-BE28-7EB12DC3CE21}" presName="node" presStyleLbl="node1" presStyleIdx="1" presStyleCnt="3">
        <dgm:presLayoutVars>
          <dgm:bulletEnabled val="1"/>
        </dgm:presLayoutVars>
      </dgm:prSet>
      <dgm:spPr/>
    </dgm:pt>
    <dgm:pt modelId="{10F1DA9B-C474-1A4A-90E4-534904AD190B}" type="pres">
      <dgm:prSet presAssocID="{2FAE0930-BE1E-FE4F-BE28-7EB12DC3CE21}" presName="spNode" presStyleCnt="0"/>
      <dgm:spPr/>
    </dgm:pt>
    <dgm:pt modelId="{0ACE997E-2AD7-C54C-BA6F-83F82717DA14}" type="pres">
      <dgm:prSet presAssocID="{0AD1F375-FAAA-7B4A-99E6-A69BE60BCB0E}" presName="sibTrans" presStyleLbl="sibTrans1D1" presStyleIdx="1" presStyleCnt="3"/>
      <dgm:spPr/>
    </dgm:pt>
    <dgm:pt modelId="{628112DE-4AFE-AF46-9AE6-B0208F6FAF95}" type="pres">
      <dgm:prSet presAssocID="{8A956626-D5DC-ED4C-85C4-677AD8083E64}" presName="node" presStyleLbl="node1" presStyleIdx="2" presStyleCnt="3">
        <dgm:presLayoutVars>
          <dgm:bulletEnabled val="1"/>
        </dgm:presLayoutVars>
      </dgm:prSet>
      <dgm:spPr/>
    </dgm:pt>
    <dgm:pt modelId="{B5FE0F7D-8AAE-F64D-87DA-EFA1CADAC717}" type="pres">
      <dgm:prSet presAssocID="{8A956626-D5DC-ED4C-85C4-677AD8083E64}" presName="spNode" presStyleCnt="0"/>
      <dgm:spPr/>
    </dgm:pt>
    <dgm:pt modelId="{BE792135-E2C7-BB42-B4C5-C7B504E583C2}" type="pres">
      <dgm:prSet presAssocID="{67C152B6-C675-2A48-810A-5F98761627B2}" presName="sibTrans" presStyleLbl="sibTrans1D1" presStyleIdx="2" presStyleCnt="3"/>
      <dgm:spPr/>
    </dgm:pt>
  </dgm:ptLst>
  <dgm:cxnLst>
    <dgm:cxn modelId="{A99F6603-7FC1-A742-A106-A992506C4476}" type="presOf" srcId="{2FAE0930-BE1E-FE4F-BE28-7EB12DC3CE21}" destId="{24D2C34D-19EF-0F42-9B5E-6C4200A7A175}" srcOrd="0" destOrd="0" presId="urn:microsoft.com/office/officeart/2005/8/layout/cycle6"/>
    <dgm:cxn modelId="{9F7BFED7-D32E-094E-980D-A2CDDB9B8C84}" type="presOf" srcId="{0AD1F375-FAAA-7B4A-99E6-A69BE60BCB0E}" destId="{0ACE997E-2AD7-C54C-BA6F-83F82717DA14}" srcOrd="0" destOrd="0" presId="urn:microsoft.com/office/officeart/2005/8/layout/cycle6"/>
    <dgm:cxn modelId="{7E5FABE3-FC9D-7D44-9130-05143EC65B63}" type="presOf" srcId="{341A9935-8F4E-9440-A24E-748CE89AB5CD}" destId="{71025EFC-7B20-C249-A62E-13B2E92871EC}" srcOrd="0" destOrd="0" presId="urn:microsoft.com/office/officeart/2005/8/layout/cycle6"/>
    <dgm:cxn modelId="{AB0E5A65-1859-6A4D-B3D6-C9412112F6C4}" srcId="{63797876-1FAE-6E48-947A-66E65377F530}" destId="{8A956626-D5DC-ED4C-85C4-677AD8083E64}" srcOrd="2" destOrd="0" parTransId="{CFEFD7C7-F2A9-ED47-B619-3DA62BD79774}" sibTransId="{67C152B6-C675-2A48-810A-5F98761627B2}"/>
    <dgm:cxn modelId="{5B55CFB1-E010-4E43-BD96-F6576EA491BB}" type="presOf" srcId="{67C152B6-C675-2A48-810A-5F98761627B2}" destId="{BE792135-E2C7-BB42-B4C5-C7B504E583C2}" srcOrd="0" destOrd="0" presId="urn:microsoft.com/office/officeart/2005/8/layout/cycle6"/>
    <dgm:cxn modelId="{5A3F8E17-BC88-DE44-961B-5C07E75F662F}" type="presOf" srcId="{8A956626-D5DC-ED4C-85C4-677AD8083E64}" destId="{628112DE-4AFE-AF46-9AE6-B0208F6FAF95}" srcOrd="0" destOrd="0" presId="urn:microsoft.com/office/officeart/2005/8/layout/cycle6"/>
    <dgm:cxn modelId="{27BCE71F-5C56-5A4A-87F2-5E05B9AAB6FB}" type="presOf" srcId="{746A7B0E-9EA9-FB4A-91A1-8B250DB5829B}" destId="{9219F7CC-A05F-BB47-A738-A68CC56D7C9E}" srcOrd="0" destOrd="0" presId="urn:microsoft.com/office/officeart/2005/8/layout/cycle6"/>
    <dgm:cxn modelId="{2C0A99BF-24E8-154E-B3A3-54D695ABCAB2}" srcId="{63797876-1FAE-6E48-947A-66E65377F530}" destId="{341A9935-8F4E-9440-A24E-748CE89AB5CD}" srcOrd="0" destOrd="0" parTransId="{7703385D-A5AE-F04C-A5E4-F228779134E6}" sibTransId="{746A7B0E-9EA9-FB4A-91A1-8B250DB5829B}"/>
    <dgm:cxn modelId="{D60C13AE-B4BF-4340-8E42-FC3117961F68}" srcId="{63797876-1FAE-6E48-947A-66E65377F530}" destId="{2FAE0930-BE1E-FE4F-BE28-7EB12DC3CE21}" srcOrd="1" destOrd="0" parTransId="{1B4EF65C-78F8-C64F-AC5C-6EA72A673B02}" sibTransId="{0AD1F375-FAAA-7B4A-99E6-A69BE60BCB0E}"/>
    <dgm:cxn modelId="{1B595BF3-2615-C840-BD26-7AC58FD8883E}" type="presOf" srcId="{63797876-1FAE-6E48-947A-66E65377F530}" destId="{F59A3D88-7B36-D840-8662-DE1533031F64}" srcOrd="0" destOrd="0" presId="urn:microsoft.com/office/officeart/2005/8/layout/cycle6"/>
    <dgm:cxn modelId="{659659F0-AFCF-2042-8F31-EC6944BD3638}" type="presParOf" srcId="{F59A3D88-7B36-D840-8662-DE1533031F64}" destId="{71025EFC-7B20-C249-A62E-13B2E92871EC}" srcOrd="0" destOrd="0" presId="urn:microsoft.com/office/officeart/2005/8/layout/cycle6"/>
    <dgm:cxn modelId="{DEA249A8-455F-FF4F-BEB2-1582AC85401D}" type="presParOf" srcId="{F59A3D88-7B36-D840-8662-DE1533031F64}" destId="{D40E2FD8-3E07-3948-BF14-968373D736FF}" srcOrd="1" destOrd="0" presId="urn:microsoft.com/office/officeart/2005/8/layout/cycle6"/>
    <dgm:cxn modelId="{59D4FC77-B57F-EB4A-B707-70B051A8A199}" type="presParOf" srcId="{F59A3D88-7B36-D840-8662-DE1533031F64}" destId="{9219F7CC-A05F-BB47-A738-A68CC56D7C9E}" srcOrd="2" destOrd="0" presId="urn:microsoft.com/office/officeart/2005/8/layout/cycle6"/>
    <dgm:cxn modelId="{72788F13-188F-1648-919F-533E2599E801}" type="presParOf" srcId="{F59A3D88-7B36-D840-8662-DE1533031F64}" destId="{24D2C34D-19EF-0F42-9B5E-6C4200A7A175}" srcOrd="3" destOrd="0" presId="urn:microsoft.com/office/officeart/2005/8/layout/cycle6"/>
    <dgm:cxn modelId="{FC7008E5-442F-4544-AE09-547D842FCAEB}" type="presParOf" srcId="{F59A3D88-7B36-D840-8662-DE1533031F64}" destId="{10F1DA9B-C474-1A4A-90E4-534904AD190B}" srcOrd="4" destOrd="0" presId="urn:microsoft.com/office/officeart/2005/8/layout/cycle6"/>
    <dgm:cxn modelId="{83183959-CFAF-5F45-82FE-C8CAD17B89C4}" type="presParOf" srcId="{F59A3D88-7B36-D840-8662-DE1533031F64}" destId="{0ACE997E-2AD7-C54C-BA6F-83F82717DA14}" srcOrd="5" destOrd="0" presId="urn:microsoft.com/office/officeart/2005/8/layout/cycle6"/>
    <dgm:cxn modelId="{0FEFB7C0-E8D5-9046-8A0F-BC26AD974224}" type="presParOf" srcId="{F59A3D88-7B36-D840-8662-DE1533031F64}" destId="{628112DE-4AFE-AF46-9AE6-B0208F6FAF95}" srcOrd="6" destOrd="0" presId="urn:microsoft.com/office/officeart/2005/8/layout/cycle6"/>
    <dgm:cxn modelId="{E5FD53E6-632A-5549-B49A-4C1216A6D9E6}" type="presParOf" srcId="{F59A3D88-7B36-D840-8662-DE1533031F64}" destId="{B5FE0F7D-8AAE-F64D-87DA-EFA1CADAC717}" srcOrd="7" destOrd="0" presId="urn:microsoft.com/office/officeart/2005/8/layout/cycle6"/>
    <dgm:cxn modelId="{BFCDF0B3-F7F6-8C4F-A9A5-31ADEADD7019}" type="presParOf" srcId="{F59A3D88-7B36-D840-8662-DE1533031F64}" destId="{BE792135-E2C7-BB42-B4C5-C7B504E583C2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25EFC-7B20-C249-A62E-13B2E92871EC}">
      <dsp:nvSpPr>
        <dsp:cNvPr id="0" name=""/>
        <dsp:cNvSpPr/>
      </dsp:nvSpPr>
      <dsp:spPr>
        <a:xfrm>
          <a:off x="1955282" y="1836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Sabe</a:t>
          </a:r>
          <a:endParaRPr lang="en-US" sz="4000" kern="1200" dirty="0">
            <a:latin typeface="Calibri"/>
            <a:cs typeface="Calibri"/>
          </a:endParaRPr>
        </a:p>
      </dsp:txBody>
      <dsp:txXfrm>
        <a:off x="2001180" y="47734"/>
        <a:ext cx="1354720" cy="848439"/>
      </dsp:txXfrm>
    </dsp:sp>
    <dsp:sp modelId="{9219F7CC-A05F-BB47-A738-A68CC56D7C9E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987312" y="237188"/>
              </a:moveTo>
              <a:arcTo wR="1253555" hR="1253555" stAng="18349626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C34D-19EF-0F42-9B5E-6C4200A7A175}">
      <dsp:nvSpPr>
        <dsp:cNvPr id="0" name=""/>
        <dsp:cNvSpPr/>
      </dsp:nvSpPr>
      <dsp:spPr>
        <a:xfrm>
          <a:off x="3040893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libri"/>
              <a:cs typeface="Calibri"/>
            </a:rPr>
            <a:t>Tem</a:t>
          </a:r>
          <a:endParaRPr lang="en-US" sz="4000" kern="1200" dirty="0">
            <a:latin typeface="Calibri"/>
            <a:cs typeface="Calibri"/>
          </a:endParaRPr>
        </a:p>
      </dsp:txBody>
      <dsp:txXfrm>
        <a:off x="3086791" y="1928067"/>
        <a:ext cx="1354720" cy="848439"/>
      </dsp:txXfrm>
    </dsp:sp>
    <dsp:sp modelId="{0ACE997E-2AD7-C54C-BA6F-83F82717DA14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1849719" y="2356273"/>
              </a:moveTo>
              <a:arcTo wR="1253555" hR="1253555" stAng="3696178" swAng="340764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12DE-4AFE-AF46-9AE6-B0208F6FAF95}">
      <dsp:nvSpPr>
        <dsp:cNvPr id="0" name=""/>
        <dsp:cNvSpPr/>
      </dsp:nvSpPr>
      <dsp:spPr>
        <a:xfrm>
          <a:off x="869672" y="1882169"/>
          <a:ext cx="1446516" cy="940235"/>
        </a:xfrm>
        <a:prstGeom prst="roundRect">
          <a:avLst/>
        </a:prstGeom>
        <a:solidFill>
          <a:srgbClr val="4F81BD"/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Calibri"/>
              <a:cs typeface="Calibri"/>
            </a:rPr>
            <a:t>É</a:t>
          </a:r>
          <a:endParaRPr lang="en-US" sz="4000" kern="1200" dirty="0">
            <a:latin typeface="Calibri"/>
            <a:cs typeface="Calibri"/>
          </a:endParaRPr>
        </a:p>
      </dsp:txBody>
      <dsp:txXfrm>
        <a:off x="915570" y="1928067"/>
        <a:ext cx="1354720" cy="848439"/>
      </dsp:txXfrm>
    </dsp:sp>
    <dsp:sp modelId="{BE792135-E2C7-BB42-B4C5-C7B504E583C2}">
      <dsp:nvSpPr>
        <dsp:cNvPr id="0" name=""/>
        <dsp:cNvSpPr/>
      </dsp:nvSpPr>
      <dsp:spPr>
        <a:xfrm>
          <a:off x="1424985" y="471954"/>
          <a:ext cx="2507110" cy="2507110"/>
        </a:xfrm>
        <a:custGeom>
          <a:avLst/>
          <a:gdLst/>
          <a:ahLst/>
          <a:cxnLst/>
          <a:rect l="0" t="0" r="0" b="0"/>
          <a:pathLst>
            <a:path>
              <a:moveTo>
                <a:pt x="8281" y="1397406"/>
              </a:moveTo>
              <a:arcTo wR="1253555" hR="1253555" stAng="10404632" swAng="36457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80D-C76C-7440-B5EA-D65A36B4BC08}" type="datetimeFigureOut">
              <a:rPr lang="en-US" smtClean="0"/>
              <a:t>1/30/13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2F5C-E099-D440-91D0-1B07224E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Padr</a:t>
            </a:r>
            <a:r>
              <a:rPr lang="en-US" dirty="0" err="1" smtClean="0"/>
              <a:t>ões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 um </a:t>
            </a:r>
            <a:r>
              <a:rPr lang="en-US" dirty="0" err="1" smtClean="0"/>
              <a:t>salto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Colocar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introdutório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um </a:t>
            </a:r>
            <a:r>
              <a:rPr lang="en-US" dirty="0" err="1" smtClean="0"/>
              <a:t>destaque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contribuições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AJUDAR AS</a:t>
            </a:r>
            <a:r>
              <a:rPr lang="en-US" baseline="0" dirty="0" smtClean="0"/>
              <a:t> PESSOAS A SE POSICIONAR NA TABELA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2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Disciplinas</a:t>
            </a:r>
            <a:r>
              <a:rPr lang="en-US" dirty="0" smtClean="0"/>
              <a:t>,</a:t>
            </a:r>
            <a:r>
              <a:rPr lang="en-US" baseline="0" dirty="0" smtClean="0"/>
              <a:t> IDIAP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2F5C-E099-D440-91D0-1B07224E4F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6688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 txBox="1">
            <a:spLocks/>
          </p:cNvSpPr>
          <p:nvPr/>
        </p:nvSpPr>
        <p:spPr>
          <a:xfrm>
            <a:off x="8318896" y="6291664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pt-BR"/>
            </a:defPPr>
            <a:lvl1pPr marL="0" algn="r" defTabSz="914400" rtl="0" eaLnBrk="1" latinLnBrk="0" hangingPunct="1">
              <a:defRPr kumimoji="0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1" y="382505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dirty="0" smtClean="0"/>
              <a:t>Clique para editar o título mestre</a:t>
            </a:r>
            <a:endParaRPr kumimoji="0" lang="en-US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 smtClean="0"/>
              <a:t>Clique para editar o texto mestre</a:t>
            </a:r>
          </a:p>
          <a:p>
            <a:pPr lvl="1" eaLnBrk="1" latinLnBrk="0" hangingPunct="1"/>
            <a:r>
              <a:rPr kumimoji="0" lang="pt-BR" dirty="0" smtClean="0"/>
              <a:t>Segundo nível</a:t>
            </a:r>
          </a:p>
          <a:p>
            <a:pPr lvl="2" eaLnBrk="1" latinLnBrk="0" hangingPunct="1"/>
            <a:r>
              <a:rPr kumimoji="0" lang="pt-BR" dirty="0" smtClean="0"/>
              <a:t>Terceiro nível</a:t>
            </a:r>
          </a:p>
          <a:p>
            <a:pPr lvl="3" eaLnBrk="1" latinLnBrk="0" hangingPunct="1"/>
            <a:r>
              <a:rPr kumimoji="0" lang="pt-BR" dirty="0" smtClean="0"/>
              <a:t>Quarto nível</a:t>
            </a:r>
          </a:p>
          <a:p>
            <a:pPr lvl="4" eaLnBrk="1" latinLnBrk="0" hangingPunct="1"/>
            <a:r>
              <a:rPr kumimoji="0" lang="pt-BR" dirty="0" smtClean="0"/>
              <a:t>Quinto nível</a:t>
            </a:r>
            <a:endParaRPr kumimoji="0" lang="en-US" dirty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1/30/13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Elipse 19"/>
          <p:cNvSpPr/>
          <p:nvPr/>
        </p:nvSpPr>
        <p:spPr>
          <a:xfrm>
            <a:off x="8523932" y="6271220"/>
            <a:ext cx="58457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Espaço Reservado para Número de Slide 5"/>
          <p:cNvSpPr txBox="1">
            <a:spLocks/>
          </p:cNvSpPr>
          <p:nvPr/>
        </p:nvSpPr>
        <p:spPr>
          <a:xfrm>
            <a:off x="8608140" y="6314484"/>
            <a:ext cx="644380" cy="36576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186F03-88A2-4660-9F5D-EFCFAA355D24}" type="slidenum">
              <a:rPr lang="pt-BR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image" Target="../media/image21.jpeg"/><Relationship Id="rId11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30659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/>
              <a:t>Estudo</a:t>
            </a:r>
            <a:r>
              <a:rPr lang="en-US" sz="4400" dirty="0" smtClean="0"/>
              <a:t> </a:t>
            </a:r>
            <a:r>
              <a:rPr lang="en-US" sz="4400" dirty="0" err="1" smtClean="0"/>
              <a:t>Comparativo</a:t>
            </a:r>
            <a:r>
              <a:rPr lang="en-US" sz="4400" dirty="0" smtClean="0"/>
              <a:t> de </a:t>
            </a:r>
            <a:r>
              <a:rPr lang="en-US" sz="4400" dirty="0" err="1" smtClean="0"/>
              <a:t>Contramedidas</a:t>
            </a:r>
            <a:r>
              <a:rPr lang="en-US" sz="4400" dirty="0" smtClean="0"/>
              <a:t> </a:t>
            </a:r>
            <a:r>
              <a:rPr lang="en-US" sz="4400" dirty="0" err="1" smtClean="0"/>
              <a:t>para</a:t>
            </a:r>
            <a:r>
              <a:rPr lang="en-US" sz="4400" dirty="0" smtClean="0"/>
              <a:t> </a:t>
            </a:r>
            <a:r>
              <a:rPr lang="en-US" sz="4400" dirty="0" err="1" smtClean="0"/>
              <a:t>Detecção</a:t>
            </a:r>
            <a:r>
              <a:rPr lang="en-US" sz="4400" dirty="0" smtClean="0"/>
              <a:t> de </a:t>
            </a:r>
            <a:r>
              <a:rPr lang="en-US" sz="4400" dirty="0" err="1" smtClean="0"/>
              <a:t>Ataques</a:t>
            </a:r>
            <a:r>
              <a:rPr lang="en-US" sz="4400" dirty="0" smtClean="0"/>
              <a:t> de Spoofing a </a:t>
            </a:r>
            <a:r>
              <a:rPr lang="en-US" sz="4400" dirty="0" err="1" smtClean="0"/>
              <a:t>Sistemas</a:t>
            </a:r>
            <a:r>
              <a:rPr lang="en-US" sz="4400" dirty="0" smtClean="0"/>
              <a:t> de </a:t>
            </a:r>
            <a:r>
              <a:rPr lang="en-US" sz="4400" dirty="0" err="1" smtClean="0"/>
              <a:t>Autenticação</a:t>
            </a:r>
            <a:r>
              <a:rPr lang="en-US" sz="4400" dirty="0" smtClean="0"/>
              <a:t> </a:t>
            </a:r>
            <a:r>
              <a:rPr lang="en-US" sz="4400" dirty="0" smtClean="0"/>
              <a:t>Facial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19109"/>
            <a:ext cx="6400800" cy="1752600"/>
          </a:xfrm>
        </p:spPr>
        <p:txBody>
          <a:bodyPr/>
          <a:lstStyle/>
          <a:p>
            <a:r>
              <a:rPr lang="en-US" dirty="0" err="1" smtClean="0"/>
              <a:t>Aluno</a:t>
            </a:r>
            <a:r>
              <a:rPr lang="en-US" dirty="0" smtClean="0"/>
              <a:t>: Tiago de Freitas Pereira</a:t>
            </a:r>
          </a:p>
          <a:p>
            <a:r>
              <a:rPr lang="en-US" dirty="0" err="1" smtClean="0"/>
              <a:t>Orientador</a:t>
            </a:r>
            <a:r>
              <a:rPr lang="en-US" dirty="0" smtClean="0"/>
              <a:t>: </a:t>
            </a:r>
            <a:r>
              <a:rPr lang="en-US" dirty="0" smtClean="0"/>
              <a:t>Prof. Dr. José </a:t>
            </a:r>
            <a:r>
              <a:rPr lang="en-US" dirty="0" smtClean="0"/>
              <a:t>Mario De Martino</a:t>
            </a:r>
            <a:endParaRPr lang="en-US" dirty="0"/>
          </a:p>
        </p:txBody>
      </p:sp>
      <p:pic>
        <p:nvPicPr>
          <p:cNvPr id="4" name="Picture 3" descr="unicam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0" y="4934341"/>
            <a:ext cx="1747420" cy="1740867"/>
          </a:xfrm>
          <a:prstGeom prst="rect">
            <a:avLst/>
          </a:prstGeom>
        </p:spPr>
      </p:pic>
      <p:pic>
        <p:nvPicPr>
          <p:cNvPr id="5" name="Picture 4" descr="CPqD-logo-V8-600x2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91574"/>
            <a:ext cx="2434133" cy="1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032" y="2352138"/>
            <a:ext cx="3499073" cy="2330548"/>
            <a:chOff x="94309" y="2885074"/>
            <a:chExt cx="2163977" cy="1610021"/>
          </a:xfrm>
        </p:grpSpPr>
        <p:sp>
          <p:nvSpPr>
            <p:cNvPr id="24" name="Rounded Rectangle 23"/>
            <p:cNvSpPr/>
            <p:nvPr/>
          </p:nvSpPr>
          <p:spPr>
            <a:xfrm>
              <a:off x="1343886" y="3929375"/>
              <a:ext cx="914400" cy="5080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Sensor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Arrow Connector 32"/>
            <p:cNvCxnSpPr>
              <a:endCxn id="24" idx="0"/>
            </p:cNvCxnSpPr>
            <p:nvPr/>
          </p:nvCxnSpPr>
          <p:spPr>
            <a:xfrm>
              <a:off x="1343886" y="3245117"/>
              <a:ext cx="457200" cy="68425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3515" y="2885074"/>
              <a:ext cx="623125" cy="25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</a:t>
              </a:r>
              <a:r>
                <a:rPr lang="en-US" dirty="0" smtClean="0">
                  <a:latin typeface="Calibri"/>
                  <a:cs typeface="Calibri"/>
                </a:rPr>
                <a:t>poofing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44" name="Picture 43" descr="user_fema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9" y="3719379"/>
              <a:ext cx="725782" cy="775716"/>
            </a:xfrm>
            <a:prstGeom prst="rect">
              <a:avLst/>
            </a:prstGeom>
          </p:spPr>
        </p:pic>
        <p:sp>
          <p:nvSpPr>
            <p:cNvPr id="45" name="Right Arrow 44"/>
            <p:cNvSpPr/>
            <p:nvPr/>
          </p:nvSpPr>
          <p:spPr>
            <a:xfrm>
              <a:off x="826572" y="3992392"/>
              <a:ext cx="459590" cy="462492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3476" y="2974528"/>
            <a:ext cx="4926451" cy="3073058"/>
            <a:chOff x="1747118" y="2372317"/>
            <a:chExt cx="7136268" cy="4451514"/>
          </a:xfrm>
        </p:grpSpPr>
        <p:sp>
          <p:nvSpPr>
            <p:cNvPr id="25" name="Rounded Rectangle 24"/>
            <p:cNvSpPr/>
            <p:nvPr/>
          </p:nvSpPr>
          <p:spPr>
            <a:xfrm>
              <a:off x="2914649" y="3929375"/>
              <a:ext cx="1736725" cy="50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Processamento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146674" y="5097775"/>
              <a:ext cx="1736725" cy="508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Autenticação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168899" y="2372317"/>
              <a:ext cx="1524000" cy="913714"/>
            </a:xfrm>
            <a:prstGeom prst="can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Referências</a:t>
              </a:r>
              <a:endParaRPr lang="en-US" sz="1200" dirty="0">
                <a:latin typeface="Calibri"/>
                <a:cs typeface="Calibri"/>
              </a:endParaRPr>
            </a:p>
            <a:p>
              <a:pPr algn="ctr"/>
              <a:r>
                <a:rPr lang="en-US" sz="1200" dirty="0" err="1" smtClean="0">
                  <a:latin typeface="Calibri"/>
                  <a:cs typeface="Calibri"/>
                </a:rPr>
                <a:t>Biométricas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9194" y="6136828"/>
              <a:ext cx="1472650" cy="68700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Decisão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381330" y="3970440"/>
              <a:ext cx="459590" cy="462492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rot="19204374">
              <a:off x="4641206" y="3387508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 rot="2815904">
              <a:off x="4537224" y="4556391"/>
              <a:ext cx="611714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5818449" y="5648557"/>
              <a:ext cx="352729" cy="462493"/>
            </a:xfrm>
            <a:prstGeom prst="rightArrow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522563" y="3055767"/>
              <a:ext cx="0" cy="936625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2"/>
            </p:cNvCxnSpPr>
            <p:nvPr/>
          </p:nvCxnSpPr>
          <p:spPr>
            <a:xfrm flipH="1" flipV="1">
              <a:off x="5152696" y="3748202"/>
              <a:ext cx="610871" cy="498673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1" idx="0"/>
            </p:cNvCxnSpPr>
            <p:nvPr/>
          </p:nvCxnSpPr>
          <p:spPr>
            <a:xfrm flipH="1">
              <a:off x="5062966" y="4246875"/>
              <a:ext cx="700601" cy="437358"/>
            </a:xfrm>
            <a:prstGeom prst="straightConnector1">
              <a:avLst/>
            </a:prstGeom>
            <a:ln>
              <a:solidFill>
                <a:srgbClr val="BFBFB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692899" y="2869682"/>
              <a:ext cx="927101" cy="1860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289124" y="6056166"/>
              <a:ext cx="92710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747118" y="237335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50656" y="394217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9785" y="5669500"/>
              <a:ext cx="1539402" cy="757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Man-in-the-</a:t>
              </a:r>
            </a:p>
            <a:p>
              <a:pPr algn="ctr"/>
              <a:r>
                <a:rPr lang="en-US" sz="1400" dirty="0" smtClean="0">
                  <a:solidFill>
                    <a:srgbClr val="BFBFBF"/>
                  </a:solidFill>
                  <a:latin typeface="Calibri"/>
                  <a:cs typeface="Calibri"/>
                </a:rPr>
                <a:t>middle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66998" y="2728707"/>
              <a:ext cx="1416388" cy="757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Referência</a:t>
              </a:r>
              <a:endParaRPr lang="en-US" sz="1400" dirty="0" smtClean="0">
                <a:solidFill>
                  <a:srgbClr val="BFBFB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400" dirty="0" err="1" smtClean="0">
                  <a:solidFill>
                    <a:srgbClr val="BFBFBF"/>
                  </a:solidFill>
                  <a:latin typeface="Calibri"/>
                  <a:cs typeface="Calibri"/>
                </a:rPr>
                <a:t>biométrica</a:t>
              </a:r>
              <a:endParaRPr lang="en-US" sz="1400" dirty="0">
                <a:solidFill>
                  <a:srgbClr val="BFBFBF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3" descr="lock-icon.png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99" y="4104677"/>
              <a:ext cx="545081" cy="545081"/>
            </a:xfrm>
            <a:prstGeom prst="rect">
              <a:avLst/>
            </a:prstGeom>
          </p:spPr>
        </p:pic>
        <p:pic>
          <p:nvPicPr>
            <p:cNvPr id="46" name="Picture 45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557" y="3318614"/>
              <a:ext cx="545081" cy="545081"/>
            </a:xfrm>
            <a:prstGeom prst="rect">
              <a:avLst/>
            </a:prstGeom>
          </p:spPr>
        </p:pic>
        <p:pic>
          <p:nvPicPr>
            <p:cNvPr id="47" name="Picture 46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39" y="2829957"/>
              <a:ext cx="545081" cy="545081"/>
            </a:xfrm>
            <a:prstGeom prst="rect">
              <a:avLst/>
            </a:prstGeom>
          </p:spPr>
        </p:pic>
        <p:pic>
          <p:nvPicPr>
            <p:cNvPr id="48" name="Picture 47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34" y="5605775"/>
              <a:ext cx="545081" cy="545081"/>
            </a:xfrm>
            <a:prstGeom prst="rect">
              <a:avLst/>
            </a:prstGeom>
          </p:spPr>
        </p:pic>
        <p:pic>
          <p:nvPicPr>
            <p:cNvPr id="49" name="Picture 48" descr="loc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85" y="4605803"/>
              <a:ext cx="545081" cy="545081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0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Acesso</a:t>
            </a:r>
            <a:r>
              <a:rPr lang="en-US" dirty="0" smtClean="0"/>
              <a:t> real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907080"/>
            <a:ext cx="8058745" cy="1838979"/>
            <a:chOff x="1233735" y="2898874"/>
            <a:chExt cx="6042270" cy="1378826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35" y="3049945"/>
              <a:ext cx="1396688" cy="1031400"/>
            </a:xfrm>
            <a:prstGeom prst="rect">
              <a:avLst/>
            </a:prstGeom>
          </p:spPr>
        </p:pic>
        <p:pic>
          <p:nvPicPr>
            <p:cNvPr id="5" name="Picture 4" descr="Hardware-Webcam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715" y="2898874"/>
              <a:ext cx="1378826" cy="137882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699250" y="3383988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11529" y="3330570"/>
              <a:ext cx="417809" cy="508741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6728" y="3330570"/>
              <a:ext cx="1929277" cy="750775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Calibri"/>
                  <a:cs typeface="Calibri"/>
                </a:rPr>
                <a:t>Autenticação</a:t>
              </a:r>
              <a:r>
                <a:rPr lang="en-US" sz="2000" dirty="0" smtClean="0">
                  <a:latin typeface="Calibri"/>
                  <a:cs typeface="Calibri"/>
                </a:rPr>
                <a:t> de face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54912" y="4559438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0797" y="4759493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</a:p>
        </p:txBody>
      </p:sp>
    </p:spTree>
    <p:extLst>
      <p:ext uri="{BB962C8B-B14F-4D97-AF65-F5344CB8AC3E}">
        <p14:creationId xmlns:p14="http://schemas.microsoft.com/office/powerpoint/2010/main" val="5201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17" name="Picture 16" descr="Hardware-Video-Camer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13" y="3425853"/>
            <a:ext cx="941756" cy="941756"/>
          </a:xfrm>
          <a:prstGeom prst="rect">
            <a:avLst/>
          </a:prstGeom>
        </p:spPr>
      </p:pic>
      <p:pic>
        <p:nvPicPr>
          <p:cNvPr id="18" name="Picture 17" descr="ipad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8" y="4031468"/>
            <a:ext cx="1425876" cy="1113966"/>
          </a:xfrm>
          <a:prstGeom prst="rect">
            <a:avLst/>
          </a:prstGeom>
        </p:spPr>
      </p:pic>
      <p:pic>
        <p:nvPicPr>
          <p:cNvPr id="19" name="Picture 18" descr="iphone_at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16" y="2628793"/>
            <a:ext cx="1650659" cy="1237995"/>
          </a:xfrm>
          <a:prstGeom prst="rect">
            <a:avLst/>
          </a:prstGeom>
        </p:spPr>
      </p:pic>
      <p:pic>
        <p:nvPicPr>
          <p:cNvPr id="20" name="Picture 19" descr="Screen Shot 2013-01-11 at 4.3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3398409"/>
            <a:ext cx="1269716" cy="93763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803573" y="3617211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8600">
            <a:off x="3127999" y="319663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44403">
            <a:off x="3269325" y="4121752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982807" y="3454909"/>
            <a:ext cx="1929277" cy="750775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r>
              <a:rPr lang="en-US" dirty="0" smtClean="0">
                <a:latin typeface="Calibri"/>
                <a:cs typeface="Calibri"/>
              </a:rPr>
              <a:t> de face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ight Arrow 24"/>
          <p:cNvSpPr/>
          <p:nvPr/>
        </p:nvSpPr>
        <p:spPr>
          <a:xfrm rot="2002553">
            <a:off x="5095085" y="3153638"/>
            <a:ext cx="459590" cy="559615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9518029">
            <a:off x="4893085" y="4104605"/>
            <a:ext cx="556104" cy="559616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Hardware-Webcam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3" y="3191093"/>
            <a:ext cx="1378826" cy="137882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6474851" y="3566017"/>
            <a:ext cx="417809" cy="508741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87843" y="4257942"/>
            <a:ext cx="208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Captura</a:t>
            </a:r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p</a:t>
            </a:r>
            <a:r>
              <a:rPr lang="en-US" sz="2000" dirty="0" err="1" smtClean="0">
                <a:latin typeface="Calibri"/>
                <a:cs typeface="Calibri"/>
              </a:rPr>
              <a:t>ara</a:t>
            </a:r>
            <a:r>
              <a:rPr lang="en-US" sz="2000" dirty="0" smtClean="0">
                <a:latin typeface="Calibri"/>
                <a:cs typeface="Calibri"/>
              </a:rPr>
              <a:t> a </a:t>
            </a:r>
            <a:r>
              <a:rPr lang="en-US" sz="2000" dirty="0" err="1" smtClean="0">
                <a:latin typeface="Calibri"/>
                <a:cs typeface="Calibri"/>
              </a:rPr>
              <a:t>faude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1143" y="4492007"/>
            <a:ext cx="1715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alibri"/>
                <a:cs typeface="Calibri"/>
              </a:rPr>
              <a:t>Aquisição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 err="1">
                <a:latin typeface="Calibri"/>
                <a:cs typeface="Calibri"/>
              </a:rPr>
              <a:t>a</a:t>
            </a:r>
            <a:r>
              <a:rPr lang="en-US" sz="2000" dirty="0" err="1" smtClean="0">
                <a:latin typeface="Calibri"/>
                <a:cs typeface="Calibri"/>
              </a:rPr>
              <a:t>utenticação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4213" y="4413173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Cena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2625" y="1493187"/>
            <a:ext cx="8229600" cy="5089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Calibri"/>
                <a:ea typeface="+mn-ea"/>
                <a:cs typeface="Calibri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/>
              <a:buNone/>
            </a:pPr>
            <a:r>
              <a:rPr lang="en-US" dirty="0" err="1" smtClean="0"/>
              <a:t>Cen</a:t>
            </a:r>
            <a:r>
              <a:rPr lang="en-US" dirty="0" err="1" smtClean="0"/>
              <a:t>ário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Fotograf</a:t>
            </a:r>
            <a:r>
              <a:rPr lang="en-US" dirty="0" err="1" smtClean="0"/>
              <a:t>ias</a:t>
            </a:r>
            <a:endParaRPr lang="en-US" dirty="0" smtClean="0"/>
          </a:p>
          <a:p>
            <a:r>
              <a:rPr lang="en-US" dirty="0" err="1" smtClean="0"/>
              <a:t>Vídeos</a:t>
            </a:r>
            <a:endParaRPr lang="en-US" dirty="0" smtClean="0"/>
          </a:p>
          <a:p>
            <a:r>
              <a:rPr lang="en-US" dirty="0" err="1" smtClean="0"/>
              <a:t>Máscaras</a:t>
            </a:r>
            <a:endParaRPr lang="en-US" dirty="0" smtClean="0"/>
          </a:p>
          <a:p>
            <a:r>
              <a:rPr lang="en-US" dirty="0" err="1" smtClean="0"/>
              <a:t>Cirurgia</a:t>
            </a:r>
            <a:r>
              <a:rPr lang="en-US" dirty="0" smtClean="0"/>
              <a:t> </a:t>
            </a:r>
            <a:r>
              <a:rPr lang="en-US" dirty="0" err="1" smtClean="0"/>
              <a:t>plástica</a:t>
            </a:r>
            <a:endParaRPr lang="en-US" dirty="0" smtClean="0"/>
          </a:p>
          <a:p>
            <a:r>
              <a:rPr lang="en-US" dirty="0" err="1" smtClean="0"/>
              <a:t>Maquiagem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4" name="Picture 3" descr="ipad_at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2" y="3355260"/>
            <a:ext cx="1897841" cy="1482689"/>
          </a:xfrm>
          <a:prstGeom prst="rect">
            <a:avLst/>
          </a:prstGeom>
        </p:spPr>
      </p:pic>
      <p:pic>
        <p:nvPicPr>
          <p:cNvPr id="5" name="Picture 4" descr="iphone_at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02" y="4020046"/>
            <a:ext cx="1815725" cy="1361795"/>
          </a:xfrm>
          <a:prstGeom prst="rect">
            <a:avLst/>
          </a:prstGeom>
        </p:spPr>
      </p:pic>
      <p:pic>
        <p:nvPicPr>
          <p:cNvPr id="6" name="Picture 5" descr="user_fem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9" y="4953757"/>
            <a:ext cx="1394886" cy="1490855"/>
          </a:xfrm>
          <a:prstGeom prst="rect">
            <a:avLst/>
          </a:prstGeom>
        </p:spPr>
      </p:pic>
      <p:pic>
        <p:nvPicPr>
          <p:cNvPr id="9" name="Picture 8" descr="javhead1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007">
            <a:off x="5731391" y="4564625"/>
            <a:ext cx="1231245" cy="1663845"/>
          </a:xfrm>
          <a:prstGeom prst="rect">
            <a:avLst/>
          </a:prstGeom>
        </p:spPr>
      </p:pic>
      <p:pic>
        <p:nvPicPr>
          <p:cNvPr id="3" name="Picture 2" descr="Screen Shot 2013-01-24 at 5.50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832055"/>
            <a:ext cx="3278385" cy="2488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3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</a:t>
            </a:r>
            <a:r>
              <a:rPr lang="en-US" dirty="0" err="1" smtClean="0"/>
              <a:t>ência</a:t>
            </a:r>
            <a:r>
              <a:rPr lang="en-US" dirty="0" smtClean="0"/>
              <a:t> 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Independente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3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classificadas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a </a:t>
            </a:r>
            <a:r>
              <a:rPr lang="en-US" dirty="0" err="1" smtClean="0"/>
              <a:t>depend</a:t>
            </a:r>
            <a:r>
              <a:rPr lang="en-US" dirty="0" err="1" smtClean="0"/>
              <a:t>ência</a:t>
            </a:r>
            <a:r>
              <a:rPr lang="en-US" dirty="0" smtClean="0"/>
              <a:t> 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Dependente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Independente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44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dependem</a:t>
            </a:r>
            <a:r>
              <a:rPr lang="en-US" dirty="0" smtClean="0"/>
              <a:t> da </a:t>
            </a:r>
            <a:r>
              <a:rPr lang="en-US" dirty="0" err="1" smtClean="0"/>
              <a:t>colaboração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classificados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Presença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r>
              <a:rPr lang="en-US" dirty="0" smtClean="0"/>
              <a:t> (</a:t>
            </a:r>
            <a:r>
              <a:rPr lang="en-US" i="1" dirty="0" err="1" smtClean="0"/>
              <a:t>liveness</a:t>
            </a:r>
            <a:r>
              <a:rPr lang="en-US" i="1" dirty="0" smtClean="0"/>
              <a:t> detection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Características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Discrepância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</a:t>
            </a:r>
            <a:r>
              <a:rPr lang="en-US" dirty="0" err="1" smtClean="0"/>
              <a:t>ça</a:t>
            </a:r>
            <a:r>
              <a:rPr lang="en-US" dirty="0" smtClean="0"/>
              <a:t> de </a:t>
            </a:r>
            <a:r>
              <a:rPr lang="en-US" dirty="0" err="1" smtClean="0"/>
              <a:t>vitalidade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Buscam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faces </a:t>
            </a:r>
            <a:r>
              <a:rPr lang="en-US" dirty="0" err="1" smtClean="0"/>
              <a:t>vivas</a:t>
            </a:r>
            <a:r>
              <a:rPr lang="en-US" dirty="0" smtClean="0"/>
              <a:t> </a:t>
            </a:r>
            <a:r>
              <a:rPr lang="en-US" dirty="0" err="1" smtClean="0"/>
              <a:t>conseguem</a:t>
            </a:r>
            <a:r>
              <a:rPr lang="en-US" dirty="0" smtClean="0"/>
              <a:t> </a:t>
            </a:r>
            <a:r>
              <a:rPr lang="en-US" dirty="0" err="1" smtClean="0"/>
              <a:t>reproduzir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bl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0" y="4049667"/>
            <a:ext cx="4627488" cy="195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5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</a:t>
            </a:r>
            <a:r>
              <a:rPr lang="en-US" dirty="0" err="1" smtClean="0"/>
              <a:t>ísticas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Combinam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faciais</a:t>
            </a:r>
            <a:r>
              <a:rPr lang="en-US" dirty="0" smtClean="0"/>
              <a:t> com </a:t>
            </a:r>
            <a:r>
              <a:rPr lang="en-US" dirty="0" err="1" smtClean="0"/>
              <a:t>elementos</a:t>
            </a:r>
            <a:r>
              <a:rPr lang="en-US" dirty="0" smtClean="0"/>
              <a:t> da </a:t>
            </a:r>
            <a:r>
              <a:rPr lang="en-US" dirty="0" err="1" smtClean="0"/>
              <a:t>cena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contramedida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1-24 at 6.1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75" y="3786100"/>
            <a:ext cx="3884887" cy="2880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6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 err="1"/>
              <a:t>Discrepância</a:t>
            </a:r>
            <a:r>
              <a:rPr lang="en-US" b="1" dirty="0"/>
              <a:t> </a:t>
            </a:r>
            <a:r>
              <a:rPr lang="en-US" b="1" dirty="0" err="1"/>
              <a:t>relativa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imagem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rocesso</a:t>
            </a:r>
            <a:r>
              <a:rPr lang="en-US" dirty="0" smtClean="0"/>
              <a:t> de </a:t>
            </a:r>
            <a:r>
              <a:rPr lang="en-US" dirty="0" err="1" smtClean="0"/>
              <a:t>amostragem</a:t>
            </a:r>
            <a:r>
              <a:rPr lang="en-US" dirty="0" smtClean="0"/>
              <a:t> e </a:t>
            </a:r>
            <a:r>
              <a:rPr lang="en-US" dirty="0" err="1" smtClean="0"/>
              <a:t>quantiza</a:t>
            </a:r>
            <a:r>
              <a:rPr lang="en-US" dirty="0" err="1" smtClean="0"/>
              <a:t>ção</a:t>
            </a:r>
            <a:r>
              <a:rPr lang="en-US" dirty="0" smtClean="0"/>
              <a:t> de um </a:t>
            </a:r>
            <a:r>
              <a:rPr lang="en-US" dirty="0" err="1" smtClean="0"/>
              <a:t>mídia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degradados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a </a:t>
            </a:r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24 at 6.21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5" y="3776924"/>
            <a:ext cx="73533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30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Motiva</a:t>
            </a:r>
            <a:r>
              <a:rPr lang="en-US" dirty="0" err="1" smtClean="0"/>
              <a:t>ção</a:t>
            </a:r>
            <a:endParaRPr lang="en-US" dirty="0" smtClean="0"/>
          </a:p>
          <a:p>
            <a:r>
              <a:rPr lang="en-US" dirty="0" smtClean="0"/>
              <a:t>Spoofing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reconhecimento</a:t>
            </a:r>
            <a:r>
              <a:rPr lang="en-US" dirty="0" smtClean="0"/>
              <a:t> de face</a:t>
            </a:r>
            <a:endParaRPr lang="en-US" dirty="0" smtClean="0"/>
          </a:p>
          <a:p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de </a:t>
            </a:r>
            <a:r>
              <a:rPr lang="en-US" dirty="0" err="1" smtClean="0"/>
              <a:t>comparação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 smtClean="0"/>
          </a:p>
          <a:p>
            <a:r>
              <a:rPr lang="en-US" dirty="0" err="1" smtClean="0"/>
              <a:t>Planejamento</a:t>
            </a:r>
            <a:endParaRPr lang="en-US" dirty="0" smtClean="0"/>
          </a:p>
          <a:p>
            <a:r>
              <a:rPr lang="en-US" dirty="0" err="1" smtClean="0"/>
              <a:t>Conclus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9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Bases de dados tem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constru</a:t>
            </a:r>
            <a:r>
              <a:rPr lang="en-US" dirty="0" err="1" smtClean="0"/>
              <a:t>ídas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estudo</a:t>
            </a:r>
            <a:r>
              <a:rPr lang="en-US" dirty="0" smtClean="0"/>
              <a:t>; </a:t>
            </a:r>
            <a:r>
              <a:rPr lang="en-US" dirty="0" err="1" smtClean="0"/>
              <a:t>destacam</a:t>
            </a:r>
            <a:r>
              <a:rPr lang="en-US" dirty="0" smtClean="0"/>
              <a:t>-se as bases de dados: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NUAA – 2010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Replay Attack – 2012</a:t>
            </a:r>
            <a:br>
              <a:rPr lang="en-US" dirty="0" smtClean="0"/>
            </a:br>
            <a:endParaRPr lang="en-US" dirty="0" smtClean="0"/>
          </a:p>
          <a:p>
            <a:pPr marL="457200" indent="-457200"/>
            <a:r>
              <a:rPr lang="en-US" dirty="0" smtClean="0"/>
              <a:t>CASIA FASD - 2012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NUAA - 2010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12.614 </a:t>
            </a:r>
            <a:r>
              <a:rPr lang="en-US" dirty="0" err="1" smtClean="0"/>
              <a:t>fotos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</a:t>
            </a:r>
            <a:r>
              <a:rPr lang="en-US" dirty="0" err="1" smtClean="0"/>
              <a:t>efetuados</a:t>
            </a:r>
            <a:r>
              <a:rPr lang="en-US" dirty="0" smtClean="0"/>
              <a:t> com </a:t>
            </a:r>
            <a:r>
              <a:rPr lang="en-US" dirty="0" err="1" smtClean="0"/>
              <a:t>fotografias</a:t>
            </a:r>
            <a:r>
              <a:rPr lang="en-US" dirty="0" smtClean="0"/>
              <a:t> </a:t>
            </a:r>
            <a:r>
              <a:rPr lang="en-US" dirty="0" err="1" smtClean="0"/>
              <a:t>impressas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papel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UA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6" y="4420070"/>
            <a:ext cx="5405372" cy="200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16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Replay Attack –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1.200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vídeos</a:t>
            </a:r>
            <a:r>
              <a:rPr lang="en-US" dirty="0" smtClean="0"/>
              <a:t> e </a:t>
            </a:r>
            <a:r>
              <a:rPr lang="en-US" dirty="0" err="1" smtClean="0"/>
              <a:t>fotografias</a:t>
            </a:r>
            <a:r>
              <a:rPr lang="en-US" dirty="0" smtClean="0"/>
              <a:t>)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fontes</a:t>
            </a:r>
            <a:r>
              <a:rPr lang="en-US" dirty="0" smtClean="0"/>
              <a:t> (</a:t>
            </a:r>
            <a:r>
              <a:rPr lang="en-US" dirty="0" err="1" smtClean="0"/>
              <a:t>papel</a:t>
            </a:r>
            <a:r>
              <a:rPr lang="en-US" dirty="0" smtClean="0"/>
              <a:t>, </a:t>
            </a:r>
            <a:r>
              <a:rPr lang="en-US" i="1" dirty="0" smtClean="0"/>
              <a:t>smartphone</a:t>
            </a:r>
            <a:r>
              <a:rPr lang="en-US" dirty="0" smtClean="0"/>
              <a:t> e </a:t>
            </a:r>
            <a:r>
              <a:rPr lang="en-US" i="1" dirty="0" smtClean="0"/>
              <a:t>tablet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 descr="Replay_data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9" y="4344245"/>
            <a:ext cx="6236801" cy="2394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3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CASIA FASD - 2012</a:t>
            </a:r>
          </a:p>
          <a:p>
            <a:pPr marL="0" indent="0">
              <a:buNone/>
            </a:pPr>
            <a:r>
              <a:rPr lang="en-US" dirty="0" err="1" smtClean="0"/>
              <a:t>Composta</a:t>
            </a:r>
            <a:r>
              <a:rPr lang="en-US" dirty="0" smtClean="0"/>
              <a:t> de 600 </a:t>
            </a:r>
            <a:r>
              <a:rPr lang="en-US" dirty="0" err="1" smtClean="0"/>
              <a:t>vídeos</a:t>
            </a:r>
            <a:r>
              <a:rPr lang="en-US" dirty="0" smtClean="0"/>
              <a:t> de </a:t>
            </a:r>
            <a:r>
              <a:rPr lang="en-US" dirty="0" err="1" smtClean="0"/>
              <a:t>acessos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ataques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(</a:t>
            </a:r>
            <a:r>
              <a:rPr lang="en-US" dirty="0" err="1" smtClean="0"/>
              <a:t>fotografias</a:t>
            </a:r>
            <a:r>
              <a:rPr lang="en-US" dirty="0" smtClean="0"/>
              <a:t> e </a:t>
            </a:r>
            <a:r>
              <a:rPr lang="en-US" dirty="0" err="1" smtClean="0"/>
              <a:t>vídeos</a:t>
            </a:r>
            <a:r>
              <a:rPr lang="en-US" dirty="0" smtClean="0"/>
              <a:t>) 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qualidades</a:t>
            </a:r>
            <a:r>
              <a:rPr lang="en-US" dirty="0" smtClean="0"/>
              <a:t> (</a:t>
            </a:r>
            <a:r>
              <a:rPr lang="en-US" dirty="0" err="1" smtClean="0"/>
              <a:t>baixa</a:t>
            </a:r>
            <a:r>
              <a:rPr lang="en-US" dirty="0" smtClean="0"/>
              <a:t>, normal e </a:t>
            </a:r>
            <a:r>
              <a:rPr lang="en-US" dirty="0" err="1" smtClean="0"/>
              <a:t>alta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casia_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9" y="4604338"/>
            <a:ext cx="8148661" cy="208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9284" y="-37584"/>
            <a:ext cx="4076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Spoofing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face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Medidas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HTER </a:t>
            </a:r>
            <a:r>
              <a:rPr lang="en-US" dirty="0" smtClean="0"/>
              <a:t>(Half Total Error rate)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FAR (False Acceptation Rate) 100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FAR 1000 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89923"/>
              </p:ext>
            </p:extLst>
          </p:nvPr>
        </p:nvGraphicFramePr>
        <p:xfrm>
          <a:off x="5435600" y="3276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600" y="3276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8484"/>
              </p:ext>
            </p:extLst>
          </p:nvPr>
        </p:nvGraphicFramePr>
        <p:xfrm>
          <a:off x="1813781" y="2297112"/>
          <a:ext cx="49911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5" imgW="2006600" imgH="393700" progId="Equation.DSMT4">
                  <p:embed/>
                </p:oleObj>
              </mc:Choice>
              <mc:Fallback>
                <p:oleObj name="Equation" r:id="rId5" imgW="2006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3781" y="2297112"/>
                        <a:ext cx="4991100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524934"/>
              </p:ext>
            </p:extLst>
          </p:nvPr>
        </p:nvGraphicFramePr>
        <p:xfrm>
          <a:off x="976313" y="3965575"/>
          <a:ext cx="665321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7" imgW="3302000" imgH="279400" progId="Equation.DSMT4">
                  <p:embed/>
                </p:oleObj>
              </mc:Choice>
              <mc:Fallback>
                <p:oleObj name="Equation" r:id="rId7" imgW="3302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6313" y="3965575"/>
                        <a:ext cx="6653212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797569"/>
              </p:ext>
            </p:extLst>
          </p:nvPr>
        </p:nvGraphicFramePr>
        <p:xfrm>
          <a:off x="976313" y="5343525"/>
          <a:ext cx="696118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9" imgW="3454400" imgH="266700" progId="Equation.DSMT4">
                  <p:embed/>
                </p:oleObj>
              </mc:Choice>
              <mc:Fallback>
                <p:oleObj name="Equation" r:id="rId9" imgW="34544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6313" y="5343525"/>
                        <a:ext cx="6961187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3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eer_h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3" y="1442556"/>
            <a:ext cx="7557025" cy="5289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7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analisando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aspectos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/>
              <a:t>A</a:t>
            </a:r>
            <a:r>
              <a:rPr lang="en-US" dirty="0" err="1" smtClean="0"/>
              <a:t>valiação</a:t>
            </a:r>
            <a:r>
              <a:rPr lang="en-US" dirty="0" smtClean="0"/>
              <a:t> Intra Base de Dados</a:t>
            </a:r>
          </a:p>
          <a:p>
            <a:endParaRPr lang="en-US" dirty="0" smtClean="0"/>
          </a:p>
          <a:p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étodo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Protocolos</a:t>
            </a:r>
            <a:r>
              <a:rPr lang="en-US" dirty="0" smtClean="0"/>
              <a:t> de </a:t>
            </a:r>
            <a:r>
              <a:rPr lang="en-US" dirty="0" err="1" smtClean="0"/>
              <a:t>Avalia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</a:p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5976" y="2635833"/>
            <a:ext cx="5129654" cy="1444556"/>
            <a:chOff x="1223375" y="2581057"/>
            <a:chExt cx="5129654" cy="1444556"/>
          </a:xfrm>
        </p:grpSpPr>
        <p:sp>
          <p:nvSpPr>
            <p:cNvPr id="4" name="Can 3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1092" y="2581057"/>
              <a:ext cx="2291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1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5976" y="4620549"/>
            <a:ext cx="5129654" cy="1444556"/>
            <a:chOff x="1223375" y="2581057"/>
            <a:chExt cx="5129654" cy="1444556"/>
          </a:xfrm>
        </p:grpSpPr>
        <p:sp>
          <p:nvSpPr>
            <p:cNvPr id="28" name="Can 27"/>
            <p:cNvSpPr/>
            <p:nvPr/>
          </p:nvSpPr>
          <p:spPr>
            <a:xfrm>
              <a:off x="1223375" y="2655618"/>
              <a:ext cx="5129654" cy="1369995"/>
            </a:xfrm>
            <a:prstGeom prst="can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30456" y="3159134"/>
              <a:ext cx="1097841" cy="633887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Treino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64976" y="3159134"/>
              <a:ext cx="1300398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Calibração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33739" y="3145021"/>
              <a:ext cx="1207625" cy="648000"/>
            </a:xfrm>
            <a:prstGeom prst="roundRect">
              <a:avLst/>
            </a:prstGeom>
            <a:solidFill>
              <a:srgbClr val="77933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Calibri"/>
                  <a:cs typeface="Calibri"/>
                </a:rPr>
                <a:t>Teste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818" y="2581057"/>
              <a:ext cx="2143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/>
                  <a:cs typeface="Calibri"/>
                </a:rPr>
                <a:t>Base de dados 2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605031" y="3321416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449939" y="3324742"/>
              <a:ext cx="380212" cy="298147"/>
            </a:xfrm>
            <a:prstGeom prst="rightArrow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0922" y="2830465"/>
            <a:ext cx="3473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Avaliará</a:t>
            </a:r>
            <a:r>
              <a:rPr lang="en-US" sz="2000" dirty="0" smtClean="0">
                <a:latin typeface="Calibri"/>
                <a:cs typeface="Calibri"/>
              </a:rPr>
              <a:t> a performance das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termos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detecção</a:t>
            </a:r>
            <a:r>
              <a:rPr lang="en-US" sz="2000" dirty="0" smtClean="0">
                <a:latin typeface="Calibri"/>
                <a:cs typeface="Calibri"/>
              </a:rPr>
              <a:t> de </a:t>
            </a:r>
            <a:r>
              <a:rPr lang="en-US" sz="2000" dirty="0" err="1" smtClean="0">
                <a:latin typeface="Calibri"/>
                <a:cs typeface="Calibri"/>
              </a:rPr>
              <a:t>ataques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em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cada</a:t>
            </a:r>
            <a:r>
              <a:rPr lang="en-US" sz="2000" dirty="0" smtClean="0">
                <a:latin typeface="Calibri"/>
                <a:cs typeface="Calibri"/>
              </a:rPr>
              <a:t> base de dados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Inter Base de Dados</a:t>
            </a:r>
          </a:p>
          <a:p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75976" y="2710394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057" y="3213910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7577" y="3213910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86340" y="3199797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72" y="2635833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1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657632" y="3376192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275976" y="4695110"/>
            <a:ext cx="5129654" cy="1369995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3057" y="5198626"/>
            <a:ext cx="1097841" cy="633887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Treino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17577" y="5198626"/>
            <a:ext cx="1300398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Calibração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986340" y="5184513"/>
            <a:ext cx="1207625" cy="648000"/>
          </a:xfrm>
          <a:prstGeom prst="round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Teste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7131" y="4620549"/>
            <a:ext cx="19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Base de dados 2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657632" y="5360908"/>
            <a:ext cx="380212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7950688">
            <a:off x="3138523" y="4647175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3805625">
            <a:off x="3081187" y="4149021"/>
            <a:ext cx="1747066" cy="298147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0922" y="2830465"/>
            <a:ext cx="347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/>
                <a:cs typeface="Calibri"/>
              </a:rPr>
              <a:t>Criação</a:t>
            </a:r>
            <a:r>
              <a:rPr lang="en-US" sz="2000" dirty="0" smtClean="0">
                <a:latin typeface="Calibri"/>
                <a:cs typeface="Calibri"/>
              </a:rPr>
              <a:t> de um </a:t>
            </a:r>
            <a:r>
              <a:rPr lang="en-US" sz="2000" dirty="0" err="1" smtClean="0">
                <a:latin typeface="Calibri"/>
                <a:cs typeface="Calibri"/>
              </a:rPr>
              <a:t>cenário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mais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realístico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para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avaliar</a:t>
            </a:r>
            <a:r>
              <a:rPr lang="en-US" sz="2000" dirty="0" smtClean="0">
                <a:latin typeface="Calibri"/>
                <a:cs typeface="Calibri"/>
              </a:rPr>
              <a:t> a performance de </a:t>
            </a:r>
            <a:r>
              <a:rPr lang="en-US" sz="2000" dirty="0" err="1" smtClean="0">
                <a:latin typeface="Calibri"/>
                <a:cs typeface="Calibri"/>
              </a:rPr>
              <a:t>contramedidas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9764" y="-37584"/>
            <a:ext cx="26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comparação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66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avaliadas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Correlação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movimento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com Local Binary Pattern (LBP)</a:t>
            </a:r>
          </a:p>
          <a:p>
            <a:endParaRPr lang="en-US" dirty="0" smtClean="0"/>
          </a:p>
          <a:p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</a:t>
            </a:r>
            <a:r>
              <a:rPr lang="en-US" dirty="0" err="1" smtClean="0"/>
              <a:t>âmicas</a:t>
            </a:r>
            <a:r>
              <a:rPr lang="en-US" dirty="0" smtClean="0"/>
              <a:t> </a:t>
            </a:r>
            <a:r>
              <a:rPr lang="en-US" dirty="0" smtClean="0"/>
              <a:t>com Local Binary Pattern from Three Orthogonal Plane (LBP-TOP)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8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44" y="383580"/>
            <a:ext cx="8229600" cy="1066800"/>
          </a:xfrm>
        </p:spPr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de </a:t>
            </a:r>
            <a:r>
              <a:rPr lang="en-US" dirty="0" err="1" smtClean="0"/>
              <a:t>contramedidas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de spoofing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Proposta</a:t>
            </a:r>
            <a:r>
              <a:rPr lang="en-US" dirty="0" smtClean="0"/>
              <a:t>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ataques</a:t>
            </a:r>
            <a:r>
              <a:rPr lang="en-US" dirty="0" smtClean="0"/>
              <a:t> de spoofing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35" y="1484784"/>
            <a:ext cx="5132610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Anjos</a:t>
            </a:r>
            <a:r>
              <a:rPr lang="en-US" dirty="0" smtClean="0"/>
              <a:t> &amp; Marcel 2011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000" i="1" dirty="0" smtClean="0"/>
              <a:t>“</a:t>
            </a:r>
            <a:r>
              <a:rPr lang="en-US" sz="2000" i="1" dirty="0" smtClean="0"/>
              <a:t>Counter</a:t>
            </a:r>
            <a:r>
              <a:rPr lang="en-US" sz="2000" i="1" dirty="0"/>
              <a:t>-measures to photo attacks in face recognition: A public database and a </a:t>
            </a:r>
            <a:r>
              <a:rPr lang="en-US" sz="2000" i="1" dirty="0" smtClean="0"/>
              <a:t>baseline</a:t>
            </a:r>
            <a:r>
              <a:rPr lang="en-US" sz="2000" i="1" dirty="0" smtClean="0"/>
              <a:t>”</a:t>
            </a:r>
            <a:endParaRPr lang="en-US" sz="2000" i="1" dirty="0"/>
          </a:p>
          <a:p>
            <a:pPr marL="457200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Mede </a:t>
            </a:r>
            <a:r>
              <a:rPr lang="en-US" dirty="0"/>
              <a:t>a </a:t>
            </a:r>
            <a:r>
              <a:rPr lang="en-US" dirty="0" err="1"/>
              <a:t>correlação</a:t>
            </a:r>
            <a:r>
              <a:rPr lang="en-US" dirty="0"/>
              <a:t> da </a:t>
            </a:r>
            <a:r>
              <a:rPr lang="en-US" dirty="0" err="1"/>
              <a:t>região</a:t>
            </a:r>
            <a:r>
              <a:rPr lang="en-US" dirty="0"/>
              <a:t> facial com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fundo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5508810" y="3202383"/>
            <a:ext cx="2744899" cy="2027002"/>
            <a:chOff x="1094154" y="3628795"/>
            <a:chExt cx="2744899" cy="2027002"/>
          </a:xfrm>
        </p:grpSpPr>
        <p:pic>
          <p:nvPicPr>
            <p:cNvPr id="4" name="Picture 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34750" y="3455795"/>
            <a:ext cx="2744899" cy="2027002"/>
            <a:chOff x="1094154" y="3628795"/>
            <a:chExt cx="2744899" cy="2027002"/>
          </a:xfrm>
        </p:grpSpPr>
        <p:pic>
          <p:nvPicPr>
            <p:cNvPr id="11" name="Picture 10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46708" y="3732280"/>
            <a:ext cx="2744899" cy="2027002"/>
            <a:chOff x="1094154" y="3628795"/>
            <a:chExt cx="2744899" cy="2027002"/>
          </a:xfrm>
        </p:grpSpPr>
        <p:pic>
          <p:nvPicPr>
            <p:cNvPr id="14" name="Picture 13" descr="Screen Shot 2013-01-11 at 4.35.4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54" y="3628795"/>
              <a:ext cx="2744899" cy="202700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19242" y="4158692"/>
              <a:ext cx="752695" cy="9707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4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836212" cy="508975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</a:t>
            </a:r>
            <a:r>
              <a:rPr lang="en-US" dirty="0" smtClean="0"/>
              <a:t> </a:t>
            </a:r>
            <a:r>
              <a:rPr lang="en-US" i="1" dirty="0" smtClean="0"/>
              <a:t>Local Binary Patterns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Chingovska</a:t>
            </a:r>
            <a:r>
              <a:rPr lang="en-US" dirty="0" smtClean="0"/>
              <a:t> et al. 2012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000" i="1" dirty="0" smtClean="0"/>
              <a:t>“</a:t>
            </a:r>
            <a:r>
              <a:rPr lang="en-US" sz="2000" i="1" dirty="0" smtClean="0"/>
              <a:t>On </a:t>
            </a:r>
            <a:r>
              <a:rPr lang="en-US" sz="2000" i="1" dirty="0"/>
              <a:t>the Effectiveness of Local Binary Patterns in </a:t>
            </a:r>
            <a:r>
              <a:rPr lang="en-US" sz="2000" i="1" dirty="0" smtClean="0"/>
              <a:t>Face</a:t>
            </a:r>
            <a:r>
              <a:rPr lang="en-US" sz="2000" i="1" dirty="0" smtClean="0"/>
              <a:t>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 smtClean="0"/>
              <a:t>M</a:t>
            </a:r>
            <a:r>
              <a:rPr lang="en-US" dirty="0" err="1" smtClean="0"/>
              <a:t>ídias</a:t>
            </a:r>
            <a:r>
              <a:rPr lang="en-US" dirty="0" smtClean="0"/>
              <a:t> de </a:t>
            </a:r>
            <a:r>
              <a:rPr lang="en-US" dirty="0" err="1" smtClean="0"/>
              <a:t>ataque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r>
              <a:rPr lang="en-US" dirty="0" smtClean="0"/>
              <a:t> </a:t>
            </a:r>
            <a:r>
              <a:rPr lang="en-US" dirty="0" err="1" smtClean="0"/>
              <a:t>caracter</a:t>
            </a:r>
            <a:r>
              <a:rPr lang="en-US" dirty="0" err="1" smtClean="0"/>
              <a:t>ísticas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comparadas</a:t>
            </a:r>
            <a:r>
              <a:rPr lang="en-US" dirty="0" smtClean="0"/>
              <a:t> a faces </a:t>
            </a:r>
            <a:r>
              <a:rPr lang="en-US" dirty="0" err="1" smtClean="0"/>
              <a:t>reais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1-12 at 1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19" y="4022843"/>
            <a:ext cx="1866241" cy="1944000"/>
          </a:xfrm>
          <a:prstGeom prst="rect">
            <a:avLst/>
          </a:prstGeom>
        </p:spPr>
      </p:pic>
      <p:pic>
        <p:nvPicPr>
          <p:cNvPr id="5" name="Picture 4" descr="Screen Shot 2013-01-12 at 11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95" y="1882953"/>
            <a:ext cx="1847965" cy="1920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Texturas</a:t>
            </a:r>
            <a:r>
              <a:rPr lang="en-US" dirty="0" smtClean="0"/>
              <a:t> com LBP-TOP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5108403" cy="5089752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err="1" smtClean="0"/>
              <a:t>Descritor</a:t>
            </a:r>
            <a:r>
              <a:rPr lang="en-US" dirty="0" smtClean="0"/>
              <a:t> de </a:t>
            </a:r>
            <a:r>
              <a:rPr lang="en-US" dirty="0" err="1" smtClean="0"/>
              <a:t>texturas</a:t>
            </a:r>
            <a:r>
              <a:rPr lang="en-US" dirty="0" smtClean="0"/>
              <a:t> </a:t>
            </a:r>
            <a:r>
              <a:rPr lang="en-US" dirty="0" err="1" smtClean="0"/>
              <a:t>din</a:t>
            </a:r>
            <a:r>
              <a:rPr lang="en-US" dirty="0" err="1" smtClean="0"/>
              <a:t>âmicas</a:t>
            </a:r>
            <a:r>
              <a:rPr lang="en-US" dirty="0" smtClean="0"/>
              <a:t> com</a:t>
            </a:r>
            <a:r>
              <a:rPr lang="en-US" dirty="0" smtClean="0"/>
              <a:t> </a:t>
            </a:r>
            <a:r>
              <a:rPr lang="en-US" i="1" dirty="0" smtClean="0"/>
              <a:t>Local Binary Pattern from Three Orthogonal Planes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Proposta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autor</a:t>
            </a:r>
            <a:r>
              <a:rPr lang="en-US" dirty="0" smtClean="0"/>
              <a:t> e </a:t>
            </a:r>
            <a:r>
              <a:rPr lang="en-US" dirty="0" err="1" smtClean="0"/>
              <a:t>p</a:t>
            </a:r>
            <a:r>
              <a:rPr lang="en-US" dirty="0" err="1"/>
              <a:t>u</a:t>
            </a:r>
            <a:r>
              <a:rPr lang="en-US" dirty="0" err="1" smtClean="0"/>
              <a:t>blicado</a:t>
            </a:r>
            <a:r>
              <a:rPr lang="en-US" dirty="0" smtClean="0"/>
              <a:t> no ACCV 2012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sz="2200" i="1" dirty="0" smtClean="0"/>
              <a:t>LBP-TOP based countermeasure against    facial spoofing attacks</a:t>
            </a:r>
            <a:r>
              <a:rPr lang="en-US" dirty="0" smtClean="0"/>
              <a:t>”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possibilita</a:t>
            </a:r>
            <a:r>
              <a:rPr lang="en-US" dirty="0" smtClean="0"/>
              <a:t> a </a:t>
            </a:r>
            <a:r>
              <a:rPr lang="en-US" dirty="0" err="1" smtClean="0"/>
              <a:t>reprodução</a:t>
            </a:r>
            <a:r>
              <a:rPr lang="en-US" dirty="0" smtClean="0"/>
              <a:t> dos </a:t>
            </a:r>
            <a:r>
              <a:rPr lang="en-US" dirty="0" err="1" smtClean="0"/>
              <a:t>resultados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nl-NL" dirty="0" smtClean="0"/>
              <a:t>http</a:t>
            </a:r>
            <a:r>
              <a:rPr lang="nl-NL" dirty="0"/>
              <a:t>://</a:t>
            </a:r>
            <a:r>
              <a:rPr lang="nl-NL" dirty="0" err="1"/>
              <a:t>pypi.python.org</a:t>
            </a:r>
            <a:r>
              <a:rPr lang="nl-NL" dirty="0"/>
              <a:t>/</a:t>
            </a:r>
            <a:r>
              <a:rPr lang="nl-NL" dirty="0" err="1"/>
              <a:t>pypi</a:t>
            </a:r>
            <a:r>
              <a:rPr lang="nl-NL" dirty="0"/>
              <a:t>/</a:t>
            </a:r>
            <a:r>
              <a:rPr lang="nl-NL" dirty="0" err="1"/>
              <a:t>antispoofing.lbptop</a:t>
            </a:r>
            <a:r>
              <a:rPr lang="nl-NL" dirty="0"/>
              <a:t>/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86213" y="2788736"/>
            <a:ext cx="3873856" cy="2162585"/>
            <a:chOff x="1913152" y="3196756"/>
            <a:chExt cx="5073661" cy="2832373"/>
          </a:xfrm>
        </p:grpSpPr>
        <p:pic>
          <p:nvPicPr>
            <p:cNvPr id="4" name="Picture 3" descr="Screen Shot 2013-01-12 at 12.45.53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88" y="3244381"/>
              <a:ext cx="5051425" cy="27847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13152" y="3196756"/>
              <a:ext cx="2902077" cy="816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Três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>
                  <a:latin typeface="Calibri"/>
                  <a:cs typeface="Calibri"/>
                </a:rPr>
                <a:t>i</a:t>
              </a:r>
              <a:r>
                <a:rPr lang="en-US" sz="1400" dirty="0" err="1" smtClean="0">
                  <a:latin typeface="Calibri"/>
                  <a:cs typeface="Calibri"/>
                </a:rPr>
                <a:t>ntersectando</a:t>
              </a:r>
              <a:r>
                <a:rPr lang="en-US" sz="1400" dirty="0" smtClean="0">
                  <a:latin typeface="Calibri"/>
                  <a:cs typeface="Calibri"/>
                </a:rPr>
                <a:t> um pixel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87801" y="3567545"/>
              <a:ext cx="2102576" cy="816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Calibri"/>
                  <a:cs typeface="Calibri"/>
                </a:rPr>
                <a:t>Histogramas</a:t>
              </a:r>
              <a:endParaRPr lang="en-US" sz="1400" dirty="0" smtClean="0">
                <a:latin typeface="Calibri"/>
                <a:cs typeface="Calibri"/>
              </a:endParaRPr>
            </a:p>
            <a:p>
              <a:pPr algn="ctr"/>
              <a:r>
                <a:rPr lang="en-US" sz="1400" dirty="0" err="1">
                  <a:latin typeface="Calibri"/>
                  <a:cs typeface="Calibri"/>
                </a:rPr>
                <a:t>p</a:t>
              </a:r>
              <a:r>
                <a:rPr lang="en-US" sz="1400" dirty="0" err="1" smtClean="0">
                  <a:latin typeface="Calibri"/>
                  <a:cs typeface="Calibri"/>
                </a:rPr>
                <a:t>ara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cada</a:t>
              </a:r>
              <a:r>
                <a:rPr lang="en-US" sz="1400" dirty="0" smtClean="0">
                  <a:latin typeface="Calibri"/>
                  <a:cs typeface="Calibri"/>
                </a:rPr>
                <a:t> </a:t>
              </a:r>
              <a:r>
                <a:rPr lang="en-US" sz="1400" dirty="0" err="1" smtClean="0">
                  <a:latin typeface="Calibri"/>
                  <a:cs typeface="Calibri"/>
                </a:rPr>
                <a:t>plano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14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apresentam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</a:t>
            </a:r>
            <a:r>
              <a:rPr lang="en-US" dirty="0" err="1" smtClean="0"/>
              <a:t>ção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63645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41.31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66.11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spc="0" dirty="0" smtClean="0">
                          <a:ln w="1905"/>
                          <a:solidFill>
                            <a:srgbClr val="C0504D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1" cap="none" spc="0" dirty="0">
                        <a:ln w="1905"/>
                        <a:solidFill>
                          <a:srgbClr val="C0504D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97.32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98.92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46.10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73.38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86.48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98.84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86.15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98.42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8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/>
              <a:t>Intra</a:t>
            </a:r>
            <a:r>
              <a:rPr lang="en-US" dirty="0"/>
              <a:t> 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efetivas</a:t>
            </a:r>
            <a:r>
              <a:rPr lang="en-US" dirty="0" smtClean="0"/>
              <a:t> 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255273"/>
              </p:ext>
            </p:extLst>
          </p:nvPr>
        </p:nvGraphicFramePr>
        <p:xfrm>
          <a:off x="415969" y="1678821"/>
          <a:ext cx="822959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1"/>
                <a:gridCol w="1587437"/>
                <a:gridCol w="764857"/>
                <a:gridCol w="966893"/>
                <a:gridCol w="1356538"/>
                <a:gridCol w="15721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Base de Dados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11.66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11.79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41.31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66.11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24.91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 w="1905"/>
                          <a:solidFill>
                            <a:schemeClr val="tx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alibri"/>
                          <a:cs typeface="Calibri"/>
                        </a:rPr>
                        <a:t>31.36</a:t>
                      </a:r>
                      <a:endParaRPr lang="en-US" sz="1800" b="0" cap="none" spc="0" dirty="0">
                        <a:ln w="1905"/>
                        <a:solidFill>
                          <a:schemeClr val="tx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97.32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98.92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15.45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46.10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73.38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22.54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86.48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98.84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8.51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28.77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53.72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22.27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86.15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98.42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8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generalizam</a:t>
            </a:r>
            <a:r>
              <a:rPr lang="en-US" dirty="0" smtClean="0"/>
              <a:t> </a:t>
            </a:r>
            <a:r>
              <a:rPr lang="en-US" dirty="0" err="1" smtClean="0"/>
              <a:t>tão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reportado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28018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97.59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99.52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99.99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98.65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99.90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smtClean="0"/>
              <a:t>Inter</a:t>
            </a:r>
            <a:r>
              <a:rPr lang="en-US" dirty="0" smtClean="0"/>
              <a:t> </a:t>
            </a:r>
            <a:r>
              <a:rPr lang="en-US" dirty="0"/>
              <a:t>Base de 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1" y="159079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Contramedidas</a:t>
            </a:r>
            <a:r>
              <a:rPr lang="en-US" dirty="0"/>
              <a:t>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efetivas</a:t>
            </a:r>
            <a:r>
              <a:rPr lang="en-US" dirty="0"/>
              <a:t> com </a:t>
            </a:r>
            <a:r>
              <a:rPr lang="en-US" dirty="0" err="1"/>
              <a:t>requisitos</a:t>
            </a:r>
            <a:r>
              <a:rPr lang="en-US" dirty="0"/>
              <a:t> altos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55416"/>
              </p:ext>
            </p:extLst>
          </p:nvPr>
        </p:nvGraphicFramePr>
        <p:xfrm>
          <a:off x="134303" y="1716690"/>
          <a:ext cx="8858767" cy="323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85"/>
                <a:gridCol w="1582193"/>
                <a:gridCol w="1568145"/>
                <a:gridCol w="777531"/>
                <a:gridCol w="755047"/>
                <a:gridCol w="1171791"/>
                <a:gridCol w="1358075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Contramedida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Treino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e </a:t>
                      </a:r>
                      <a:r>
                        <a:rPr lang="en-US" baseline="0" dirty="0" err="1" smtClean="0">
                          <a:latin typeface="Calibri"/>
                          <a:cs typeface="Calibri"/>
                        </a:rPr>
                        <a:t>calibração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Conj.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Teste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HTER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FAR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1000 (%)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teste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Correlação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movimento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11.66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61.78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97.59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919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24.91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54.56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14.41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48.06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23.00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57.64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99.52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99.99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0">
                <a:tc gridSpan="7">
                  <a:txBody>
                    <a:bodyPr/>
                    <a:lstStyle/>
                    <a:p>
                      <a:pPr algn="ctr"/>
                      <a:endParaRPr lang="en-US" sz="2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LBPTOP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8.17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51.05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CASIA FASD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Replay Attack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21.77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61.11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98.65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504D"/>
                          </a:solidFill>
                          <a:latin typeface="Calibri"/>
                          <a:cs typeface="Calibri"/>
                        </a:rPr>
                        <a:t>99.90</a:t>
                      </a:r>
                      <a:endParaRPr lang="en-US" b="1" dirty="0">
                        <a:solidFill>
                          <a:srgbClr val="C0504D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99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Correlação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endParaRPr lang="en-US" dirty="0"/>
          </a:p>
        </p:txBody>
      </p:sp>
      <p:pic>
        <p:nvPicPr>
          <p:cNvPr id="4" name="Picture 3" descr="roc_replay-mach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 descr="roc_casia_fasd-mach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04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</a:t>
            </a:r>
            <a:r>
              <a:rPr lang="en-US" dirty="0" smtClean="0"/>
              <a:t>LBP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5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Curvas</a:t>
            </a:r>
            <a:r>
              <a:rPr lang="en-US" dirty="0" smtClean="0"/>
              <a:t> ROC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Texturas</a:t>
            </a:r>
            <a:r>
              <a:rPr lang="en-US" dirty="0" smtClean="0"/>
              <a:t> com LBP-</a:t>
            </a:r>
            <a:r>
              <a:rPr lang="en-US" dirty="0" smtClean="0"/>
              <a:t>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" y="2423895"/>
            <a:ext cx="4400760" cy="330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2" y="2412465"/>
            <a:ext cx="4416000" cy="33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074" y="2342619"/>
            <a:ext cx="344537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Replay Attack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6713" y="2328189"/>
            <a:ext cx="31321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libri"/>
                <a:cs typeface="Calibri"/>
              </a:rPr>
              <a:t>Treinado</a:t>
            </a:r>
            <a:r>
              <a:rPr lang="en-US" sz="2000" b="1" dirty="0" smtClean="0">
                <a:latin typeface="Calibri"/>
                <a:cs typeface="Calibri"/>
              </a:rPr>
              <a:t> com CASIA FASD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9219" y="-37584"/>
            <a:ext cx="217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4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" y="3074976"/>
            <a:ext cx="3051187" cy="3051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 smtClean="0">
                <a:cs typeface="Calibri"/>
              </a:rPr>
              <a:t>Consiste</a:t>
            </a:r>
            <a:r>
              <a:rPr lang="en-US" dirty="0" smtClean="0">
                <a:cs typeface="Calibri"/>
              </a:rPr>
              <a:t> da </a:t>
            </a:r>
            <a:r>
              <a:rPr lang="en-US" dirty="0" err="1" smtClean="0">
                <a:cs typeface="Calibri"/>
              </a:rPr>
              <a:t>confirmação</a:t>
            </a:r>
            <a:r>
              <a:rPr lang="en-US" dirty="0" smtClean="0">
                <a:cs typeface="Calibri"/>
              </a:rPr>
              <a:t> de </a:t>
            </a:r>
            <a:r>
              <a:rPr lang="en-US" dirty="0" err="1" smtClean="0">
                <a:cs typeface="Calibri"/>
              </a:rPr>
              <a:t>uma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identidade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requirida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clou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54" y="2429870"/>
            <a:ext cx="5409808" cy="4077872"/>
          </a:xfrm>
          <a:prstGeom prst="rect">
            <a:avLst/>
          </a:prstGeom>
        </p:spPr>
      </p:pic>
      <p:pic>
        <p:nvPicPr>
          <p:cNvPr id="4" name="Picture 3" descr="argus-hsb-m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61" y="3862664"/>
            <a:ext cx="1715698" cy="1715698"/>
          </a:xfrm>
          <a:prstGeom prst="rect">
            <a:avLst/>
          </a:prstGeom>
        </p:spPr>
      </p:pic>
      <p:pic>
        <p:nvPicPr>
          <p:cNvPr id="7" name="Picture 6" descr="facebook-lar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4" y="3424843"/>
            <a:ext cx="674437" cy="674437"/>
          </a:xfrm>
          <a:prstGeom prst="rect">
            <a:avLst/>
          </a:prstGeom>
        </p:spPr>
      </p:pic>
      <p:pic>
        <p:nvPicPr>
          <p:cNvPr id="8" name="Picture 7" descr="Active-Instagram-3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9" y="5216154"/>
            <a:ext cx="584756" cy="584756"/>
          </a:xfrm>
          <a:prstGeom prst="rect">
            <a:avLst/>
          </a:prstGeom>
        </p:spPr>
      </p:pic>
      <p:pic>
        <p:nvPicPr>
          <p:cNvPr id="9" name="Picture 8" descr="195901246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7" y="4239951"/>
            <a:ext cx="724309" cy="724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3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Planejamento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969822"/>
              </p:ext>
            </p:extLst>
          </p:nvPr>
        </p:nvGraphicFramePr>
        <p:xfrm>
          <a:off x="186055" y="1555655"/>
          <a:ext cx="8661826" cy="4597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7996"/>
                <a:gridCol w="597670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  <a:gridCol w="529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Ano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2012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5C92B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2013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Atividade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Semestre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2s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6m</a:t>
                      </a:r>
                      <a:endParaRPr lang="en-US" sz="1400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5C92B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Cursou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disciplinas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Leituras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Primeiras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de </a:t>
                      </a:r>
                      <a:r>
                        <a:rPr lang="en-US" sz="1400" baseline="0" dirty="0" err="1" smtClean="0">
                          <a:latin typeface="Calibri"/>
                          <a:cs typeface="Calibri"/>
                        </a:rPr>
                        <a:t>artigos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Interc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âmbio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IDIAP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baseline="0" dirty="0" smtClean="0">
                          <a:latin typeface="Calibri"/>
                          <a:cs typeface="Calibri"/>
                        </a:rPr>
                        <a:t> 1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2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Contramedida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Competi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ção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ICB 2013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Escrita</a:t>
                      </a:r>
                      <a:r>
                        <a:rPr lang="en-US" sz="1400" dirty="0" smtClean="0">
                          <a:latin typeface="Calibri"/>
                          <a:cs typeface="Calibri"/>
                        </a:rPr>
                        <a:t> da </a:t>
                      </a:r>
                      <a:r>
                        <a:rPr lang="en-US" sz="1400" dirty="0" err="1" smtClean="0">
                          <a:latin typeface="Calibri"/>
                          <a:cs typeface="Calibri"/>
                        </a:rPr>
                        <a:t>dissertação</a:t>
                      </a:r>
                      <a:endParaRPr lang="en-US" sz="1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/>
                          <a:cs typeface="Calibri"/>
                        </a:rPr>
                        <a:t>X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21985" y="-37584"/>
            <a:ext cx="163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Planejamento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74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arciais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testadas</a:t>
            </a:r>
            <a:r>
              <a:rPr lang="en-US" dirty="0" smtClean="0"/>
              <a:t> </a:t>
            </a:r>
            <a:r>
              <a:rPr lang="en-US" dirty="0" err="1" smtClean="0"/>
              <a:t>apesar</a:t>
            </a:r>
            <a:r>
              <a:rPr lang="en-US" dirty="0" smtClean="0"/>
              <a:t> de </a:t>
            </a:r>
            <a:r>
              <a:rPr lang="en-US" dirty="0" err="1" smtClean="0"/>
              <a:t>apresentarem</a:t>
            </a:r>
            <a:r>
              <a:rPr lang="en-US" dirty="0" smtClean="0"/>
              <a:t> boa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generaliza</a:t>
            </a:r>
            <a:r>
              <a:rPr lang="en-US" dirty="0" err="1" smtClean="0"/>
              <a:t>ção</a:t>
            </a:r>
            <a:r>
              <a:rPr lang="en-US" dirty="0" smtClean="0"/>
              <a:t> no </a:t>
            </a:r>
            <a:r>
              <a:rPr lang="en-US" dirty="0" err="1"/>
              <a:t>P</a:t>
            </a:r>
            <a:r>
              <a:rPr lang="en-US" dirty="0" err="1" smtClean="0"/>
              <a:t>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Dados,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desempenho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Inter Base de Dados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satisfatório</a:t>
            </a:r>
            <a:r>
              <a:rPr lang="en-US" dirty="0" smtClean="0"/>
              <a:t> </a:t>
            </a:r>
            <a:r>
              <a:rPr lang="en-US" dirty="0" err="1" smtClean="0"/>
              <a:t>dificultando</a:t>
            </a:r>
            <a:r>
              <a:rPr lang="en-US" dirty="0" smtClean="0"/>
              <a:t> a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aplicabilidade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cenário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real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Com </a:t>
            </a:r>
            <a:r>
              <a:rPr lang="en-US" dirty="0" err="1" smtClean="0"/>
              <a:t>requisitos</a:t>
            </a:r>
            <a:r>
              <a:rPr lang="en-US" dirty="0" smtClean="0"/>
              <a:t> altos de </a:t>
            </a:r>
            <a:r>
              <a:rPr lang="en-US" dirty="0" err="1" smtClean="0"/>
              <a:t>segurança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 err="1" smtClean="0"/>
              <a:t>contramedidas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apresentaram</a:t>
            </a:r>
            <a:r>
              <a:rPr lang="en-US" dirty="0" smtClean="0"/>
              <a:t> </a:t>
            </a:r>
            <a:r>
              <a:rPr lang="en-US" dirty="0" err="1" smtClean="0"/>
              <a:t>desempenho</a:t>
            </a:r>
            <a:r>
              <a:rPr lang="en-US" dirty="0" smtClean="0"/>
              <a:t> </a:t>
            </a:r>
            <a:r>
              <a:rPr lang="en-US" dirty="0" err="1" smtClean="0"/>
              <a:t>satisfatório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no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Intra Base de Dados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46783" y="-37584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Conclus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ões</a:t>
            </a:r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alibri"/>
                <a:cs typeface="Calibri"/>
              </a:rPr>
              <a:t>Parciais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0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1" y="3034976"/>
            <a:ext cx="2396955" cy="1069848"/>
          </a:xfrm>
        </p:spPr>
        <p:txBody>
          <a:bodyPr/>
          <a:lstStyle/>
          <a:p>
            <a:pPr algn="ctr"/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3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Autentica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/>
          <a:lstStyle/>
          <a:p>
            <a:pPr marL="109728" indent="0">
              <a:buNone/>
            </a:pP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</a:t>
            </a:r>
            <a:r>
              <a:rPr lang="en-US" dirty="0" err="1" smtClean="0"/>
              <a:t>ês</a:t>
            </a:r>
            <a:r>
              <a:rPr lang="en-US" dirty="0" smtClean="0"/>
              <a:t> </a:t>
            </a:r>
            <a:r>
              <a:rPr lang="en-US" dirty="0" err="1" smtClean="0"/>
              <a:t>fatores</a:t>
            </a:r>
            <a:r>
              <a:rPr lang="en-US" dirty="0" smtClean="0"/>
              <a:t> de </a:t>
            </a:r>
            <a:r>
              <a:rPr lang="en-US" dirty="0" err="1" smtClean="0"/>
              <a:t>autentica</a:t>
            </a:r>
            <a:r>
              <a:rPr lang="en-US" dirty="0" err="1" smtClean="0"/>
              <a:t>ção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73961467"/>
              </p:ext>
            </p:extLst>
          </p:nvPr>
        </p:nvGraphicFramePr>
        <p:xfrm>
          <a:off x="1835010" y="2824834"/>
          <a:ext cx="5357082" cy="315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user_femal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30" y="4632939"/>
            <a:ext cx="952725" cy="1018276"/>
          </a:xfrm>
          <a:prstGeom prst="rect">
            <a:avLst/>
          </a:prstGeom>
        </p:spPr>
      </p:pic>
      <p:pic>
        <p:nvPicPr>
          <p:cNvPr id="14" name="Picture 13" descr="thought-clou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4593">
            <a:off x="5413669" y="1452224"/>
            <a:ext cx="1511843" cy="17638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226756">
            <a:off x="5735883" y="1935942"/>
            <a:ext cx="10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123456</a:t>
            </a:r>
            <a:endParaRPr lang="en-US" b="1" dirty="0"/>
          </a:p>
        </p:txBody>
      </p:sp>
      <p:pic>
        <p:nvPicPr>
          <p:cNvPr id="16" name="Picture 15" descr="token1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9" y="4688782"/>
            <a:ext cx="2023305" cy="11168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3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4" y="1484784"/>
            <a:ext cx="8229600" cy="508975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Ciência</a:t>
            </a:r>
            <a:r>
              <a:rPr lang="en-US" dirty="0" smtClean="0"/>
              <a:t> de </a:t>
            </a:r>
            <a:r>
              <a:rPr lang="en-US" dirty="0" err="1" smtClean="0"/>
              <a:t>reconhecer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identidade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comportamentais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0461" y="3530889"/>
            <a:ext cx="6486446" cy="27940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1">
              <a:defRPr/>
            </a:pPr>
            <a:endParaRPr lang="en-US"/>
          </a:p>
        </p:txBody>
      </p:sp>
      <p:pic>
        <p:nvPicPr>
          <p:cNvPr id="11" name="Picture 2" descr="C:\Users\Angeloni\Desktop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3694" y="5060029"/>
            <a:ext cx="773112" cy="9794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4" descr="C:\Users\Angeloni\Desktop\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381" y="5060029"/>
            <a:ext cx="9620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C:\Users\Angeloni\Desktop\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019" y="3817016"/>
            <a:ext cx="105727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:\Users\Angeloni\Desktop\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3056" y="5060029"/>
            <a:ext cx="936625" cy="987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1" descr="C:\Users\Angeloni\Desktop\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019" y="4988592"/>
            <a:ext cx="1039813" cy="1038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3" descr="C:\Users\Angeloni\Desktop\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3985" y="5056891"/>
            <a:ext cx="661987" cy="9620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4" descr="C:\Users\Angeloni\Desktop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0819" y="3901154"/>
            <a:ext cx="1185862" cy="8842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5" descr="C:\Users\Angeloni\Desktop\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327" y="3817016"/>
            <a:ext cx="884238" cy="11080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5" descr="C:\Users\Angeloni\Desktop\1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73056" y="3817016"/>
            <a:ext cx="1008063" cy="1008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4" descr="E:\3_1_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66381" y="3758279"/>
            <a:ext cx="823913" cy="10969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73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8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Biometria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6" y="1219713"/>
            <a:ext cx="8229600" cy="452596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 smtClean="0"/>
              <a:t>Fluxo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autenticação</a:t>
            </a:r>
            <a:r>
              <a:rPr lang="en-US" dirty="0" smtClean="0"/>
              <a:t> </a:t>
            </a:r>
            <a:r>
              <a:rPr lang="en-US" dirty="0" err="1" smtClean="0"/>
              <a:t>biométrica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343886" y="3929375"/>
            <a:ext cx="914400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Sensor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4649" y="39293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Processamento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46674" y="5097775"/>
            <a:ext cx="1736725" cy="5080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Autenticação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Can 26"/>
          <p:cNvSpPr/>
          <p:nvPr/>
        </p:nvSpPr>
        <p:spPr>
          <a:xfrm>
            <a:off x="5168899" y="2372317"/>
            <a:ext cx="1524000" cy="913714"/>
          </a:xfrm>
          <a:prstGeom prst="can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Referências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39194" y="6136828"/>
            <a:ext cx="1472650" cy="68700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Decisão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381330" y="3970440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9204374">
            <a:off x="4641206" y="3387508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815904">
            <a:off x="4537224" y="4556391"/>
            <a:ext cx="611714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5818449" y="5648557"/>
            <a:ext cx="352729" cy="462493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24" idx="0"/>
          </p:cNvCxnSpPr>
          <p:nvPr/>
        </p:nvCxnSpPr>
        <p:spPr>
          <a:xfrm>
            <a:off x="1343886" y="3245117"/>
            <a:ext cx="457200" cy="6842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22563" y="3055767"/>
            <a:ext cx="0" cy="93662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2"/>
          </p:cNvCxnSpPr>
          <p:nvPr/>
        </p:nvCxnSpPr>
        <p:spPr>
          <a:xfrm flipH="1" flipV="1">
            <a:off x="5152696" y="3748202"/>
            <a:ext cx="610871" cy="4986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 flipH="1">
            <a:off x="5062966" y="4246875"/>
            <a:ext cx="700601" cy="43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692899" y="2869682"/>
            <a:ext cx="927101" cy="18608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89124" y="6056166"/>
            <a:ext cx="9271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3515" y="2885074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poofing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60028" y="237335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3567" y="3942169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32697" y="5669500"/>
            <a:ext cx="131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Man-in-the-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middle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237" y="2728707"/>
            <a:ext cx="11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Calibri"/>
                <a:cs typeface="Calibri"/>
              </a:rPr>
              <a:t>Referência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err="1" smtClean="0">
                <a:latin typeface="Calibri"/>
                <a:cs typeface="Calibri"/>
              </a:rPr>
              <a:t>biométrica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4" name="Picture 43" descr="user_fem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" y="3719379"/>
            <a:ext cx="725782" cy="775716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826572" y="3992392"/>
            <a:ext cx="459590" cy="462492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9" y="4104677"/>
            <a:ext cx="545081" cy="545081"/>
          </a:xfrm>
          <a:prstGeom prst="rect">
            <a:avLst/>
          </a:prstGeom>
        </p:spPr>
      </p:pic>
      <p:pic>
        <p:nvPicPr>
          <p:cNvPr id="46" name="Picture 45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7" y="3318614"/>
            <a:ext cx="545081" cy="545081"/>
          </a:xfrm>
          <a:prstGeom prst="rect">
            <a:avLst/>
          </a:prstGeom>
        </p:spPr>
      </p:pic>
      <p:pic>
        <p:nvPicPr>
          <p:cNvPr id="47" name="Picture 46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9" y="2829957"/>
            <a:ext cx="545081" cy="545081"/>
          </a:xfrm>
          <a:prstGeom prst="rect">
            <a:avLst/>
          </a:prstGeom>
        </p:spPr>
      </p:pic>
      <p:pic>
        <p:nvPicPr>
          <p:cNvPr id="48" name="Picture 47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34" y="5605775"/>
            <a:ext cx="545081" cy="545081"/>
          </a:xfrm>
          <a:prstGeom prst="rect">
            <a:avLst/>
          </a:prstGeom>
        </p:spPr>
      </p:pic>
      <p:pic>
        <p:nvPicPr>
          <p:cNvPr id="49" name="Picture 48" descr="lock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85" y="4605803"/>
            <a:ext cx="545081" cy="545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568509" y="-37584"/>
            <a:ext cx="128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Motiva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ção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77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LC-templat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nilc_templates.potx</Template>
  <TotalTime>3197</TotalTime>
  <Words>1493</Words>
  <Application>Microsoft Macintosh PowerPoint</Application>
  <PresentationFormat>On-screen Show (4:3)</PresentationFormat>
  <Paragraphs>566</Paragraphs>
  <Slides>42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NILC-template</vt:lpstr>
      <vt:lpstr>Equation</vt:lpstr>
      <vt:lpstr>MathType 6.0 Equation</vt:lpstr>
      <vt:lpstr>Estudo Comparativo de Contramedidas para Detecção de Ataques de Spoofing a Sistemas de Autenticação Facial</vt:lpstr>
      <vt:lpstr>Roteiro</vt:lpstr>
      <vt:lpstr>Objetivos</vt:lpstr>
      <vt:lpstr>Autenticação</vt:lpstr>
      <vt:lpstr>Autenticação</vt:lpstr>
      <vt:lpstr>Biometria</vt:lpstr>
      <vt:lpstr>Biometria</vt:lpstr>
      <vt:lpstr>Biometria</vt:lpstr>
      <vt:lpstr>Biometria</vt:lpstr>
      <vt:lpstr>Biometria</vt:lpstr>
      <vt:lpstr>Biometria</vt:lpstr>
      <vt:lpstr>Biometria</vt:lpstr>
      <vt:lpstr>Tipos de Ataques</vt:lpstr>
      <vt:lpstr>Spoofing em autenticação de face</vt:lpstr>
      <vt:lpstr>Spoofing em autenticação de face</vt:lpstr>
      <vt:lpstr>Spoofing em autenticação de face</vt:lpstr>
      <vt:lpstr>Presença de vitalidade</vt:lpstr>
      <vt:lpstr>Características da cena</vt:lpstr>
      <vt:lpstr>Discrepância relativa à qualidade da imagem</vt:lpstr>
      <vt:lpstr>Bases de dados</vt:lpstr>
      <vt:lpstr>Bases de dados</vt:lpstr>
      <vt:lpstr>Bases de dados</vt:lpstr>
      <vt:lpstr>Bases de dados</vt:lpstr>
      <vt:lpstr>Medidas de desempenho</vt:lpstr>
      <vt:lpstr>HTER</vt:lpstr>
      <vt:lpstr>Protocolos de Avaliação</vt:lpstr>
      <vt:lpstr>Protocolos de Avaliação</vt:lpstr>
      <vt:lpstr>Protocolos de Avaliação</vt:lpstr>
      <vt:lpstr>Contramedidas avaliadas</vt:lpstr>
      <vt:lpstr>Correlação de movimento</vt:lpstr>
      <vt:lpstr>Texturas com LBP</vt:lpstr>
      <vt:lpstr>Texturas com LBP-TOP</vt:lpstr>
      <vt:lpstr>Protocolo Intra Base de Dados</vt:lpstr>
      <vt:lpstr>Protocolo Intra Base de Dados</vt:lpstr>
      <vt:lpstr>Protocolo Inter Base de Dados</vt:lpstr>
      <vt:lpstr>Protocolo Inter Base de Dados</vt:lpstr>
      <vt:lpstr>Curvas ROC</vt:lpstr>
      <vt:lpstr>Curvas ROC</vt:lpstr>
      <vt:lpstr>Curvas ROC</vt:lpstr>
      <vt:lpstr>Planejamento</vt:lpstr>
      <vt:lpstr>Conclusões Parciais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Comparativo de Contramedidas para Detecção de Ataques de Spoofing a Sistemas de Aunteticação Facial</dc:title>
  <dc:creator>Tiago de Freitas Pereira</dc:creator>
  <cp:lastModifiedBy>Tiago de Freitas Pereira</cp:lastModifiedBy>
  <cp:revision>175</cp:revision>
  <dcterms:created xsi:type="dcterms:W3CDTF">2013-01-24T13:34:49Z</dcterms:created>
  <dcterms:modified xsi:type="dcterms:W3CDTF">2013-01-31T17:06:54Z</dcterms:modified>
</cp:coreProperties>
</file>